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379" r:id="rId2"/>
    <p:sldId id="380" r:id="rId3"/>
    <p:sldId id="381" r:id="rId4"/>
    <p:sldId id="382" r:id="rId5"/>
    <p:sldId id="383" r:id="rId6"/>
    <p:sldId id="384" r:id="rId7"/>
    <p:sldId id="385" r:id="rId8"/>
    <p:sldId id="386" r:id="rId9"/>
    <p:sldId id="387" r:id="rId10"/>
    <p:sldId id="388" r:id="rId11"/>
    <p:sldId id="389" r:id="rId12"/>
    <p:sldId id="390" r:id="rId13"/>
    <p:sldId id="391" r:id="rId14"/>
    <p:sldId id="392" r:id="rId15"/>
    <p:sldId id="393" r:id="rId16"/>
    <p:sldId id="394" r:id="rId17"/>
    <p:sldId id="395" r:id="rId18"/>
    <p:sldId id="396" r:id="rId19"/>
    <p:sldId id="397" r:id="rId20"/>
    <p:sldId id="398" r:id="rId21"/>
    <p:sldId id="399" r:id="rId22"/>
    <p:sldId id="400" r:id="rId23"/>
    <p:sldId id="401" r:id="rId24"/>
    <p:sldId id="402" r:id="rId25"/>
    <p:sldId id="403" r:id="rId26"/>
    <p:sldId id="404" r:id="rId27"/>
    <p:sldId id="405" r:id="rId28"/>
    <p:sldId id="406" r:id="rId29"/>
    <p:sldId id="407" r:id="rId30"/>
    <p:sldId id="408" r:id="rId31"/>
    <p:sldId id="409" r:id="rId32"/>
    <p:sldId id="410" r:id="rId33"/>
    <p:sldId id="411" r:id="rId34"/>
    <p:sldId id="412" r:id="rId35"/>
    <p:sldId id="413" r:id="rId36"/>
    <p:sldId id="414" r:id="rId37"/>
    <p:sldId id="415" r:id="rId38"/>
    <p:sldId id="416" r:id="rId39"/>
    <p:sldId id="417" r:id="rId40"/>
    <p:sldId id="418" r:id="rId41"/>
    <p:sldId id="419" r:id="rId42"/>
    <p:sldId id="420" r:id="rId43"/>
    <p:sldId id="421" r:id="rId4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31CF"/>
    <a:srgbClr val="0ADD11"/>
    <a:srgbClr val="99EEFF"/>
    <a:srgbClr val="FA980E"/>
    <a:srgbClr val="2DED15"/>
    <a:srgbClr val="CE7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21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1016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BD54F2-45BC-3644-B0DF-2A13A87B1C02}" type="datetimeFigureOut">
              <a:rPr lang="en-US" smtClean="0"/>
              <a:t>1/17/18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368573-5371-864B-8398-EF47C6AA1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1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368573-5371-864B-8398-EF47C6AA19E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104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1/17/18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24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1/17/18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022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1/17/18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861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1/17/18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337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1/17/18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323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1/17/18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337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1/17/18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797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1/17/18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748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1/17/18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351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1/17/18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934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C3FB-7F68-0C40-A651-9A84C6FB5973}" type="datetimeFigureOut">
              <a:rPr lang="en-US" smtClean="0"/>
              <a:t>1/17/18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842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25C3FB-7F68-0C40-A651-9A84C6FB5973}" type="datetimeFigureOut">
              <a:rPr lang="en-US" smtClean="0"/>
              <a:t>1/17/18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0E8DD-7672-0A4C-AFBF-F7B5DA854C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799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1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6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7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0" y="-96927"/>
            <a:ext cx="9144000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A980E"/>
                </a:solidFill>
              </a:rPr>
              <a:t>Measuring </a:t>
            </a:r>
            <a:r>
              <a:rPr lang="en-US" dirty="0" err="1" smtClean="0">
                <a:solidFill>
                  <a:srgbClr val="FA980E"/>
                </a:solidFill>
              </a:rPr>
              <a:t>microbiomes</a:t>
            </a:r>
            <a:r>
              <a:rPr lang="en-US" dirty="0">
                <a:solidFill>
                  <a:srgbClr val="FA980E"/>
                </a:solidFill>
              </a:rPr>
              <a:t>:</a:t>
            </a:r>
            <a:r>
              <a:rPr lang="en-US" dirty="0" smtClean="0">
                <a:solidFill>
                  <a:srgbClr val="FA980E"/>
                </a:solidFill>
              </a:rPr>
              <a:t> </a:t>
            </a:r>
          </a:p>
          <a:p>
            <a:r>
              <a:rPr lang="en-US" dirty="0" smtClean="0"/>
              <a:t>β Diversity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0" y="1526394"/>
            <a:ext cx="8947694" cy="3631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s-IS" sz="1600" dirty="0" smtClean="0"/>
          </a:p>
          <a:p>
            <a:endParaRPr lang="en-US" sz="1600" dirty="0" smtClean="0"/>
          </a:p>
          <a:p>
            <a:endParaRPr lang="en-US" sz="1600" dirty="0"/>
          </a:p>
          <a:p>
            <a:r>
              <a:rPr lang="en-US" sz="1600" dirty="0" smtClean="0"/>
              <a:t>         </a:t>
            </a:r>
            <a:endParaRPr lang="en-US" sz="1600" dirty="0"/>
          </a:p>
          <a:p>
            <a:pPr lvl="1"/>
            <a:endParaRPr lang="en-US" sz="1600" dirty="0" smtClean="0"/>
          </a:p>
          <a:p>
            <a:pPr lvl="1"/>
            <a:endParaRPr lang="en-US" sz="1400" dirty="0"/>
          </a:p>
          <a:p>
            <a:r>
              <a:rPr lang="is-IS" sz="1400" dirty="0" smtClean="0"/>
              <a:t>	</a:t>
            </a:r>
          </a:p>
          <a:p>
            <a:pPr marL="342900" indent="-342900">
              <a:buAutoNum type="arabicParenR" startAt="4"/>
            </a:pPr>
            <a:endParaRPr lang="is-IS" sz="1400" dirty="0"/>
          </a:p>
          <a:p>
            <a:endParaRPr lang="is-IS" sz="1400" dirty="0" smtClean="0"/>
          </a:p>
          <a:p>
            <a:endParaRPr lang="is-IS" sz="1400" dirty="0" smtClean="0"/>
          </a:p>
          <a:p>
            <a:pPr marL="342900" indent="-342900">
              <a:buAutoNum type="arabicParenR"/>
            </a:pPr>
            <a:endParaRPr lang="is-IS" sz="1400" dirty="0" smtClean="0"/>
          </a:p>
          <a:p>
            <a:endParaRPr lang="is-IS" sz="1400" dirty="0"/>
          </a:p>
          <a:p>
            <a:endParaRPr lang="is-IS" sz="1400" dirty="0" smtClean="0"/>
          </a:p>
          <a:p>
            <a:endParaRPr lang="is-IS" sz="1400" dirty="0" smtClean="0"/>
          </a:p>
          <a:p>
            <a:endParaRPr lang="is-IS" sz="1200" dirty="0"/>
          </a:p>
          <a:p>
            <a:endParaRPr lang="en-US" sz="1200" dirty="0"/>
          </a:p>
        </p:txBody>
      </p:sp>
      <p:pic>
        <p:nvPicPr>
          <p:cNvPr id="4" name="Picture 3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71376" y="5098786"/>
            <a:ext cx="1454814" cy="1937449"/>
          </a:xfrm>
          <a:prstGeom prst="rect">
            <a:avLst/>
          </a:prstGeom>
        </p:spPr>
      </p:pic>
      <p:pic>
        <p:nvPicPr>
          <p:cNvPr id="5" name="Picture 4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7973052" y="4967017"/>
            <a:ext cx="1170948" cy="206921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16454" y="2381447"/>
            <a:ext cx="745588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Quantitative vs. Qualitative Beta-diversity measures</a:t>
            </a:r>
            <a:r>
              <a:rPr lang="en-US" dirty="0" smtClean="0"/>
              <a:t>:</a:t>
            </a:r>
          </a:p>
          <a:p>
            <a:r>
              <a:rPr lang="en-US" dirty="0"/>
              <a:t>	</a:t>
            </a:r>
            <a:r>
              <a:rPr lang="en-US" dirty="0" smtClean="0"/>
              <a:t>Qualitative measures count presence/absence of species</a:t>
            </a:r>
          </a:p>
          <a:p>
            <a:r>
              <a:rPr lang="en-US" dirty="0"/>
              <a:t>	</a:t>
            </a:r>
            <a:r>
              <a:rPr lang="en-US" dirty="0" smtClean="0"/>
              <a:t>Quantitative measures account for abundance</a:t>
            </a:r>
          </a:p>
          <a:p>
            <a:endParaRPr lang="en-US" dirty="0"/>
          </a:p>
          <a:p>
            <a:r>
              <a:rPr lang="en-US" b="1" dirty="0" smtClean="0"/>
              <a:t>Phylogenetic measure vs. non-Phylogenetic measures:</a:t>
            </a:r>
          </a:p>
          <a:p>
            <a:r>
              <a:rPr lang="en-US" dirty="0"/>
              <a:t>	</a:t>
            </a:r>
            <a:r>
              <a:rPr lang="en-US" dirty="0" smtClean="0"/>
              <a:t>non-Phylogenetic measures treat all species/OTUs equally</a:t>
            </a:r>
          </a:p>
          <a:p>
            <a:r>
              <a:rPr lang="en-US" dirty="0"/>
              <a:t>	</a:t>
            </a:r>
            <a:r>
              <a:rPr lang="en-US" dirty="0" smtClean="0"/>
              <a:t>Phylogenetic measures weight species by their evolutionary relationships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300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0" y="-96927"/>
            <a:ext cx="9144000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solidFill>
                  <a:srgbClr val="FA980E"/>
                </a:solidFill>
              </a:rPr>
              <a:t>Measuring </a:t>
            </a:r>
            <a:r>
              <a:rPr lang="en-US" sz="3200" dirty="0" err="1" smtClean="0">
                <a:solidFill>
                  <a:srgbClr val="FA980E"/>
                </a:solidFill>
              </a:rPr>
              <a:t>microbiomes</a:t>
            </a:r>
            <a:r>
              <a:rPr lang="en-US" sz="3200" dirty="0">
                <a:solidFill>
                  <a:srgbClr val="FA980E"/>
                </a:solidFill>
              </a:rPr>
              <a:t>:</a:t>
            </a:r>
            <a:r>
              <a:rPr lang="en-US" sz="3200" dirty="0" smtClean="0">
                <a:solidFill>
                  <a:srgbClr val="FA980E"/>
                </a:solidFill>
              </a:rPr>
              <a:t> </a:t>
            </a:r>
          </a:p>
          <a:p>
            <a:r>
              <a:rPr lang="en-US" sz="3200" dirty="0" smtClean="0"/>
              <a:t>β Diversity distance matrix</a:t>
            </a:r>
            <a:endParaRPr lang="en-US" sz="3200" dirty="0"/>
          </a:p>
        </p:txBody>
      </p:sp>
      <p:pic>
        <p:nvPicPr>
          <p:cNvPr id="4" name="Picture 3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71376" y="5045621"/>
            <a:ext cx="1454814" cy="1937449"/>
          </a:xfrm>
          <a:prstGeom prst="rect">
            <a:avLst/>
          </a:prstGeom>
        </p:spPr>
      </p:pic>
      <p:pic>
        <p:nvPicPr>
          <p:cNvPr id="5" name="Picture 4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7973052" y="4967017"/>
            <a:ext cx="1170948" cy="206921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42269" y="2361925"/>
            <a:ext cx="180530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       S2    S4      S7</a:t>
            </a:r>
          </a:p>
          <a:p>
            <a:endParaRPr lang="en-US" dirty="0" smtClean="0"/>
          </a:p>
          <a:p>
            <a:r>
              <a:rPr lang="en-US" dirty="0" smtClean="0"/>
              <a:t>S2</a:t>
            </a:r>
          </a:p>
          <a:p>
            <a:endParaRPr lang="en-US" dirty="0" smtClean="0"/>
          </a:p>
          <a:p>
            <a:r>
              <a:rPr lang="en-US" dirty="0" smtClean="0"/>
              <a:t>S4</a:t>
            </a:r>
          </a:p>
          <a:p>
            <a:endParaRPr lang="en-US" dirty="0"/>
          </a:p>
          <a:p>
            <a:r>
              <a:rPr lang="en-US" dirty="0" smtClean="0"/>
              <a:t>S7</a:t>
            </a:r>
          </a:p>
          <a:p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3601424" y="3416257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0.13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568429" y="2919058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0.66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637888" y="4002204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0.66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144920" y="4002204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0.60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626939" y="4002204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0.0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150527" y="341625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0.0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637888" y="291905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0.0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033507" y="2932878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0.13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4540539" y="3384359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0.60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978670" y="1878546"/>
            <a:ext cx="2961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Beta-diversity distance matrix</a:t>
            </a:r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2480233" y="4670249"/>
            <a:ext cx="513467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How can we represent complex distance matrices</a:t>
            </a:r>
          </a:p>
          <a:p>
            <a:r>
              <a:rPr lang="en-US" dirty="0" smtClean="0"/>
              <a:t>In a readable form?</a:t>
            </a:r>
          </a:p>
          <a:p>
            <a:endParaRPr lang="en-US" dirty="0"/>
          </a:p>
          <a:p>
            <a:r>
              <a:rPr lang="en-US" dirty="0" smtClean="0"/>
              <a:t>Or, how can we represent high-dimensional data</a:t>
            </a:r>
          </a:p>
          <a:p>
            <a:r>
              <a:rPr lang="en-US" dirty="0" smtClean="0"/>
              <a:t>In fewer dimensions while losing as little information</a:t>
            </a:r>
          </a:p>
          <a:p>
            <a:r>
              <a:rPr lang="en-US" dirty="0" smtClean="0"/>
              <a:t>As possible?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0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0" y="-96927"/>
            <a:ext cx="9144000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solidFill>
                  <a:srgbClr val="FA980E"/>
                </a:solidFill>
              </a:rPr>
              <a:t>Measuring microbiomes</a:t>
            </a:r>
            <a:r>
              <a:rPr lang="en-US" sz="3200" dirty="0">
                <a:solidFill>
                  <a:srgbClr val="FA980E"/>
                </a:solidFill>
              </a:rPr>
              <a:t>:</a:t>
            </a:r>
            <a:r>
              <a:rPr lang="en-US" sz="3200" dirty="0" smtClean="0">
                <a:solidFill>
                  <a:srgbClr val="FA980E"/>
                </a:solidFill>
              </a:rPr>
              <a:t> </a:t>
            </a:r>
          </a:p>
          <a:p>
            <a:r>
              <a:rPr lang="en-US" sz="3200" dirty="0" smtClean="0"/>
              <a:t>Principal Coordinates Analysis (</a:t>
            </a:r>
            <a:r>
              <a:rPr lang="en-US" sz="3200" dirty="0" err="1" smtClean="0"/>
              <a:t>PCoA</a:t>
            </a:r>
            <a:r>
              <a:rPr lang="en-US" sz="3200" dirty="0" smtClean="0"/>
              <a:t>)</a:t>
            </a:r>
          </a:p>
        </p:txBody>
      </p:sp>
      <p:pic>
        <p:nvPicPr>
          <p:cNvPr id="4" name="Picture 3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71376" y="5045621"/>
            <a:ext cx="1454814" cy="1937449"/>
          </a:xfrm>
          <a:prstGeom prst="rect">
            <a:avLst/>
          </a:prstGeom>
        </p:spPr>
      </p:pic>
      <p:pic>
        <p:nvPicPr>
          <p:cNvPr id="5" name="Picture 4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7973052" y="4967017"/>
            <a:ext cx="1170948" cy="206921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81747" y="1341206"/>
            <a:ext cx="157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Distances</a:t>
            </a:r>
            <a:endParaRPr lang="en-US" sz="2800" dirty="0"/>
          </a:p>
        </p:txBody>
      </p:sp>
      <p:sp>
        <p:nvSpPr>
          <p:cNvPr id="21" name="TextBox 20"/>
          <p:cNvSpPr txBox="1"/>
          <p:nvPr/>
        </p:nvSpPr>
        <p:spPr>
          <a:xfrm>
            <a:off x="6299327" y="1366568"/>
            <a:ext cx="8531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Map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76" y="1856335"/>
            <a:ext cx="3862201" cy="3648294"/>
          </a:xfrm>
          <a:prstGeom prst="rect">
            <a:avLst/>
          </a:prstGeom>
        </p:spPr>
      </p:pic>
      <p:sp>
        <p:nvSpPr>
          <p:cNvPr id="10" name="Striped Right Arrow 9"/>
          <p:cNvSpPr/>
          <p:nvPr/>
        </p:nvSpPr>
        <p:spPr>
          <a:xfrm>
            <a:off x="3899534" y="3235225"/>
            <a:ext cx="1116177" cy="589643"/>
          </a:xfrm>
          <a:prstGeom prst="stripedRightArrow">
            <a:avLst>
              <a:gd name="adj1" fmla="val 57564"/>
              <a:gd name="adj2" fmla="val 50000"/>
            </a:avLst>
          </a:prstGeom>
          <a:solidFill>
            <a:srgbClr val="2EE4F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3469" y="1868426"/>
            <a:ext cx="3121097" cy="355605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954751" y="5538082"/>
            <a:ext cx="1886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Mexico Highway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88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0" y="-96927"/>
            <a:ext cx="9144000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solidFill>
                  <a:srgbClr val="FA980E"/>
                </a:solidFill>
              </a:rPr>
              <a:t>Measuring microbiomes</a:t>
            </a:r>
            <a:r>
              <a:rPr lang="en-US" sz="3200" dirty="0">
                <a:solidFill>
                  <a:srgbClr val="FA980E"/>
                </a:solidFill>
              </a:rPr>
              <a:t>:</a:t>
            </a:r>
            <a:r>
              <a:rPr lang="en-US" sz="3200" dirty="0" smtClean="0">
                <a:solidFill>
                  <a:srgbClr val="FA980E"/>
                </a:solidFill>
              </a:rPr>
              <a:t> </a:t>
            </a:r>
          </a:p>
          <a:p>
            <a:r>
              <a:rPr lang="en-US" sz="3200" dirty="0" smtClean="0"/>
              <a:t>Principal Coordinates Analysis (</a:t>
            </a:r>
            <a:r>
              <a:rPr lang="en-US" sz="3200" dirty="0" err="1" smtClean="0"/>
              <a:t>PCoA</a:t>
            </a:r>
            <a:r>
              <a:rPr lang="en-US" sz="3200" dirty="0" smtClean="0"/>
              <a:t>)</a:t>
            </a:r>
          </a:p>
        </p:txBody>
      </p:sp>
      <p:pic>
        <p:nvPicPr>
          <p:cNvPr id="4" name="Picture 3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71376" y="5045621"/>
            <a:ext cx="1454814" cy="1937449"/>
          </a:xfrm>
          <a:prstGeom prst="rect">
            <a:avLst/>
          </a:prstGeom>
        </p:spPr>
      </p:pic>
      <p:pic>
        <p:nvPicPr>
          <p:cNvPr id="5" name="Picture 4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7973052" y="4967017"/>
            <a:ext cx="1170948" cy="206921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85906" y="2658693"/>
            <a:ext cx="180530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       S2    S4      S7</a:t>
            </a:r>
          </a:p>
          <a:p>
            <a:endParaRPr lang="en-US" dirty="0" smtClean="0"/>
          </a:p>
          <a:p>
            <a:r>
              <a:rPr lang="en-US" dirty="0" smtClean="0"/>
              <a:t>S2</a:t>
            </a:r>
          </a:p>
          <a:p>
            <a:endParaRPr lang="en-US" dirty="0" smtClean="0"/>
          </a:p>
          <a:p>
            <a:r>
              <a:rPr lang="en-US" dirty="0" smtClean="0"/>
              <a:t>S4</a:t>
            </a:r>
          </a:p>
          <a:p>
            <a:endParaRPr lang="en-US" dirty="0"/>
          </a:p>
          <a:p>
            <a:r>
              <a:rPr lang="en-US" dirty="0" smtClean="0"/>
              <a:t>S7</a:t>
            </a:r>
          </a:p>
          <a:p>
            <a:endParaRPr lang="en-US" dirty="0" smtClean="0"/>
          </a:p>
        </p:txBody>
      </p:sp>
      <p:grpSp>
        <p:nvGrpSpPr>
          <p:cNvPr id="2" name="Group 1"/>
          <p:cNvGrpSpPr/>
          <p:nvPr/>
        </p:nvGrpSpPr>
        <p:grpSpPr>
          <a:xfrm>
            <a:off x="836958" y="3235225"/>
            <a:ext cx="1501927" cy="1452478"/>
            <a:chOff x="3601424" y="2919058"/>
            <a:chExt cx="1501927" cy="1452478"/>
          </a:xfrm>
        </p:grpSpPr>
        <p:sp>
          <p:nvSpPr>
            <p:cNvPr id="7" name="TextBox 6"/>
            <p:cNvSpPr txBox="1"/>
            <p:nvPr/>
          </p:nvSpPr>
          <p:spPr>
            <a:xfrm>
              <a:off x="3601424" y="3416257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0.13</a:t>
              </a:r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637888" y="4002204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0.66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144920" y="4002204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0.60</a:t>
              </a:r>
              <a:endParaRPr 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626939" y="4002204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0.0</a:t>
              </a:r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150527" y="3416257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0.0</a:t>
              </a:r>
              <a:endParaRPr 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637888" y="2919058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0.0</a:t>
              </a:r>
              <a:endParaRPr lang="en-US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81747" y="1341206"/>
            <a:ext cx="3032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Beta-diversity distance matrix</a:t>
            </a:r>
            <a:endParaRPr lang="en-US" b="1" dirty="0"/>
          </a:p>
        </p:txBody>
      </p:sp>
      <p:sp>
        <p:nvSpPr>
          <p:cNvPr id="8" name="Rectangle 7"/>
          <p:cNvSpPr/>
          <p:nvPr/>
        </p:nvSpPr>
        <p:spPr>
          <a:xfrm>
            <a:off x="836958" y="2987749"/>
            <a:ext cx="1651061" cy="1699954"/>
          </a:xfrm>
          <a:prstGeom prst="rect">
            <a:avLst/>
          </a:prstGeom>
          <a:solidFill>
            <a:schemeClr val="bg1">
              <a:lumMod val="95000"/>
              <a:alpha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459376" y="1357152"/>
            <a:ext cx="3696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Map of sample similarity (</a:t>
            </a:r>
            <a:r>
              <a:rPr lang="en-US" b="1" dirty="0" err="1" smtClean="0"/>
              <a:t>PCoA</a:t>
            </a:r>
            <a:r>
              <a:rPr lang="en-US" b="1" dirty="0" smtClean="0"/>
              <a:t> plot)</a:t>
            </a:r>
            <a:endParaRPr lang="en-US" b="1" dirty="0"/>
          </a:p>
        </p:txBody>
      </p:sp>
      <p:sp>
        <p:nvSpPr>
          <p:cNvPr id="10" name="Striped Right Arrow 9"/>
          <p:cNvSpPr/>
          <p:nvPr/>
        </p:nvSpPr>
        <p:spPr>
          <a:xfrm>
            <a:off x="3264890" y="3223212"/>
            <a:ext cx="1649269" cy="589643"/>
          </a:xfrm>
          <a:prstGeom prst="stripedRightArrow">
            <a:avLst>
              <a:gd name="adj1" fmla="val 57564"/>
              <a:gd name="adj2" fmla="val 50000"/>
            </a:avLst>
          </a:prstGeom>
          <a:solidFill>
            <a:srgbClr val="2EE4F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6634976" y="2575945"/>
            <a:ext cx="200722" cy="20072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7109187" y="3113917"/>
            <a:ext cx="200722" cy="20072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875011" y="2821085"/>
            <a:ext cx="234176" cy="267629"/>
          </a:xfrm>
          <a:prstGeom prst="line">
            <a:avLst/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143225" y="2486765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S2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971347" y="2660280"/>
            <a:ext cx="4587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0.13</a:t>
            </a:r>
            <a:endParaRPr lang="en-US" sz="1200" dirty="0"/>
          </a:p>
        </p:txBody>
      </p:sp>
      <p:sp>
        <p:nvSpPr>
          <p:cNvPr id="25" name="TextBox 24"/>
          <p:cNvSpPr txBox="1"/>
          <p:nvPr/>
        </p:nvSpPr>
        <p:spPr>
          <a:xfrm>
            <a:off x="7005806" y="3373108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S4</a:t>
            </a:r>
            <a:endParaRPr lang="en-US" dirty="0"/>
          </a:p>
        </p:txBody>
      </p:sp>
      <p:cxnSp>
        <p:nvCxnSpPr>
          <p:cNvPr id="28" name="Straight Connector 27"/>
          <p:cNvCxnSpPr/>
          <p:nvPr/>
        </p:nvCxnSpPr>
        <p:spPr>
          <a:xfrm flipH="1">
            <a:off x="5320757" y="3295460"/>
            <a:ext cx="1717165" cy="884712"/>
          </a:xfrm>
          <a:prstGeom prst="line">
            <a:avLst/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5066565" y="4112758"/>
            <a:ext cx="200722" cy="20072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 flipH="1">
            <a:off x="5267287" y="2776667"/>
            <a:ext cx="1373342" cy="1325089"/>
          </a:xfrm>
          <a:prstGeom prst="line">
            <a:avLst/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6306798" y="3691129"/>
            <a:ext cx="4587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0.60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5612745" y="3096109"/>
            <a:ext cx="4587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0.66</a:t>
            </a:r>
            <a:endParaRPr lang="en-US" sz="1200" dirty="0"/>
          </a:p>
        </p:txBody>
      </p:sp>
      <p:sp>
        <p:nvSpPr>
          <p:cNvPr id="41" name="TextBox 40"/>
          <p:cNvSpPr txBox="1"/>
          <p:nvPr/>
        </p:nvSpPr>
        <p:spPr>
          <a:xfrm>
            <a:off x="4724646" y="4318371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905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5155300" y="100388"/>
            <a:ext cx="3958682" cy="1470025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solidFill>
                  <a:srgbClr val="FA980E"/>
                </a:solidFill>
              </a:rPr>
              <a:t>Measuring microbiomes</a:t>
            </a:r>
            <a:r>
              <a:rPr lang="en-US" sz="3200" dirty="0">
                <a:solidFill>
                  <a:srgbClr val="FA980E"/>
                </a:solidFill>
              </a:rPr>
              <a:t>:</a:t>
            </a:r>
            <a:r>
              <a:rPr lang="en-US" sz="3200" dirty="0" smtClean="0">
                <a:solidFill>
                  <a:srgbClr val="FA980E"/>
                </a:solidFill>
              </a:rPr>
              <a:t> </a:t>
            </a:r>
          </a:p>
          <a:p>
            <a:r>
              <a:rPr lang="en-US" sz="3200" dirty="0" smtClean="0"/>
              <a:t>Principal Coordinates Analysis (</a:t>
            </a:r>
            <a:r>
              <a:rPr lang="en-US" sz="3200" dirty="0" err="1" smtClean="0"/>
              <a:t>PCoA</a:t>
            </a:r>
            <a:r>
              <a:rPr lang="en-US" sz="3200" dirty="0" smtClean="0"/>
              <a:t>)</a:t>
            </a:r>
          </a:p>
        </p:txBody>
      </p:sp>
      <p:pic>
        <p:nvPicPr>
          <p:cNvPr id="4" name="Picture 3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71376" y="5045621"/>
            <a:ext cx="1454814" cy="1937449"/>
          </a:xfrm>
          <a:prstGeom prst="rect">
            <a:avLst/>
          </a:prstGeom>
        </p:spPr>
      </p:pic>
      <p:pic>
        <p:nvPicPr>
          <p:cNvPr id="5" name="Picture 4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7973052" y="4967017"/>
            <a:ext cx="1170948" cy="2069219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5372203" y="1680549"/>
            <a:ext cx="378860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BUT, </a:t>
            </a:r>
            <a:r>
              <a:rPr lang="en-US" u="sng" dirty="0" smtClean="0"/>
              <a:t>no 2d or 3d map fully captures</a:t>
            </a:r>
          </a:p>
          <a:p>
            <a:r>
              <a:rPr lang="en-US" u="sng" dirty="0" smtClean="0"/>
              <a:t> the community distances</a:t>
            </a:r>
            <a:r>
              <a:rPr lang="is-IS" u="sng" dirty="0" smtClean="0"/>
              <a:t>….</a:t>
            </a:r>
          </a:p>
          <a:p>
            <a:endParaRPr lang="is-IS" dirty="0"/>
          </a:p>
          <a:p>
            <a:r>
              <a:rPr lang="is-IS" dirty="0" smtClean="0"/>
              <a:t>Just as no flat map perfectly captures </a:t>
            </a:r>
          </a:p>
          <a:p>
            <a:r>
              <a:rPr lang="is-IS" dirty="0" smtClean="0"/>
              <a:t>the </a:t>
            </a:r>
            <a:r>
              <a:rPr lang="is-IS" i="1" dirty="0" smtClean="0"/>
              <a:t>area, shape</a:t>
            </a:r>
            <a:r>
              <a:rPr lang="is-IS" dirty="0" smtClean="0"/>
              <a:t>, and </a:t>
            </a:r>
            <a:r>
              <a:rPr lang="is-IS" i="1" dirty="0" smtClean="0"/>
              <a:t>relative distances</a:t>
            </a:r>
          </a:p>
          <a:p>
            <a:r>
              <a:rPr lang="en-US" dirty="0" smtClean="0"/>
              <a:t>of countries on </a:t>
            </a:r>
            <a:r>
              <a:rPr lang="is-IS" dirty="0" smtClean="0"/>
              <a:t>the earth.</a:t>
            </a:r>
            <a:r>
              <a:rPr lang="en-US" dirty="0" smtClean="0"/>
              <a:t>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0839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34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0" y="-96927"/>
            <a:ext cx="9144000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solidFill>
                  <a:srgbClr val="FA980E"/>
                </a:solidFill>
              </a:rPr>
              <a:t>Measuring microbiomes</a:t>
            </a:r>
            <a:r>
              <a:rPr lang="en-US" sz="3200" dirty="0">
                <a:solidFill>
                  <a:srgbClr val="FA980E"/>
                </a:solidFill>
              </a:rPr>
              <a:t>:</a:t>
            </a:r>
            <a:r>
              <a:rPr lang="en-US" sz="3200" dirty="0" smtClean="0">
                <a:solidFill>
                  <a:srgbClr val="FA980E"/>
                </a:solidFill>
              </a:rPr>
              <a:t> </a:t>
            </a:r>
          </a:p>
          <a:p>
            <a:r>
              <a:rPr lang="en-US" sz="3200" dirty="0" smtClean="0"/>
              <a:t>Principal Coordinates Analysis (</a:t>
            </a:r>
            <a:r>
              <a:rPr lang="en-US" sz="3200" dirty="0" err="1" smtClean="0"/>
              <a:t>PCoA</a:t>
            </a:r>
            <a:r>
              <a:rPr lang="en-US" sz="3200" dirty="0" smtClean="0"/>
              <a:t>)</a:t>
            </a:r>
          </a:p>
        </p:txBody>
      </p:sp>
      <p:pic>
        <p:nvPicPr>
          <p:cNvPr id="4" name="Picture 3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71376" y="5045621"/>
            <a:ext cx="1454814" cy="1937449"/>
          </a:xfrm>
          <a:prstGeom prst="rect">
            <a:avLst/>
          </a:prstGeom>
        </p:spPr>
      </p:pic>
      <p:pic>
        <p:nvPicPr>
          <p:cNvPr id="5" name="Picture 4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7973052" y="4967017"/>
            <a:ext cx="1170948" cy="206921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85906" y="2658693"/>
            <a:ext cx="180530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       S2    S4      S7</a:t>
            </a:r>
          </a:p>
          <a:p>
            <a:endParaRPr lang="en-US" dirty="0" smtClean="0"/>
          </a:p>
          <a:p>
            <a:r>
              <a:rPr lang="en-US" dirty="0" smtClean="0"/>
              <a:t>S2</a:t>
            </a:r>
          </a:p>
          <a:p>
            <a:endParaRPr lang="en-US" dirty="0" smtClean="0"/>
          </a:p>
          <a:p>
            <a:r>
              <a:rPr lang="en-US" dirty="0" smtClean="0"/>
              <a:t>S4</a:t>
            </a:r>
          </a:p>
          <a:p>
            <a:endParaRPr lang="en-US" dirty="0"/>
          </a:p>
          <a:p>
            <a:r>
              <a:rPr lang="en-US" dirty="0" smtClean="0"/>
              <a:t>S7</a:t>
            </a:r>
          </a:p>
          <a:p>
            <a:endParaRPr lang="en-US" dirty="0" smtClean="0"/>
          </a:p>
        </p:txBody>
      </p:sp>
      <p:grpSp>
        <p:nvGrpSpPr>
          <p:cNvPr id="2" name="Group 1"/>
          <p:cNvGrpSpPr/>
          <p:nvPr/>
        </p:nvGrpSpPr>
        <p:grpSpPr>
          <a:xfrm>
            <a:off x="836958" y="3235225"/>
            <a:ext cx="1501927" cy="1452478"/>
            <a:chOff x="3601424" y="2919058"/>
            <a:chExt cx="1501927" cy="1452478"/>
          </a:xfrm>
        </p:grpSpPr>
        <p:sp>
          <p:nvSpPr>
            <p:cNvPr id="7" name="TextBox 6"/>
            <p:cNvSpPr txBox="1"/>
            <p:nvPr/>
          </p:nvSpPr>
          <p:spPr>
            <a:xfrm>
              <a:off x="3601424" y="3416257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0.13</a:t>
              </a:r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637888" y="4002204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0.66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144920" y="4002204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0.60</a:t>
              </a:r>
              <a:endParaRPr 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626939" y="4002204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0.0</a:t>
              </a:r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150527" y="3416257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0.0</a:t>
              </a:r>
              <a:endParaRPr 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637888" y="2919058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0.0</a:t>
              </a:r>
              <a:endParaRPr lang="en-US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222307" y="2175314"/>
            <a:ext cx="2961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Beta-diversity distance matrix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4098" y="1503232"/>
            <a:ext cx="3592033" cy="461924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836958" y="2987749"/>
            <a:ext cx="1651061" cy="1699954"/>
          </a:xfrm>
          <a:prstGeom prst="rect">
            <a:avLst/>
          </a:prstGeom>
          <a:solidFill>
            <a:schemeClr val="bg1">
              <a:lumMod val="95000"/>
              <a:alpha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815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0" y="-96927"/>
            <a:ext cx="9144000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solidFill>
                  <a:srgbClr val="FA980E"/>
                </a:solidFill>
              </a:rPr>
              <a:t>Measuring microbiomes</a:t>
            </a:r>
            <a:r>
              <a:rPr lang="en-US" sz="3200" dirty="0">
                <a:solidFill>
                  <a:srgbClr val="FA980E"/>
                </a:solidFill>
              </a:rPr>
              <a:t>:</a:t>
            </a:r>
            <a:r>
              <a:rPr lang="en-US" sz="3200" dirty="0" smtClean="0">
                <a:solidFill>
                  <a:srgbClr val="FA980E"/>
                </a:solidFill>
              </a:rPr>
              <a:t> </a:t>
            </a:r>
          </a:p>
          <a:p>
            <a:r>
              <a:rPr lang="en-US" sz="3200" dirty="0" smtClean="0"/>
              <a:t>Principal Coordinates Analysis (</a:t>
            </a:r>
            <a:r>
              <a:rPr lang="en-US" sz="3200" dirty="0" err="1" smtClean="0"/>
              <a:t>PCoA</a:t>
            </a:r>
            <a:r>
              <a:rPr lang="en-US" sz="3200" dirty="0" smtClean="0"/>
              <a:t>)</a:t>
            </a:r>
          </a:p>
        </p:txBody>
      </p:sp>
      <p:pic>
        <p:nvPicPr>
          <p:cNvPr id="4" name="Picture 3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71376" y="5045621"/>
            <a:ext cx="1454814" cy="1937449"/>
          </a:xfrm>
          <a:prstGeom prst="rect">
            <a:avLst/>
          </a:prstGeom>
        </p:spPr>
      </p:pic>
      <p:pic>
        <p:nvPicPr>
          <p:cNvPr id="5" name="Picture 4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7973052" y="4967017"/>
            <a:ext cx="1170948" cy="206921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628" y="1205673"/>
            <a:ext cx="6051160" cy="466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102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0" y="-96927"/>
            <a:ext cx="9144000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solidFill>
                  <a:srgbClr val="FA980E"/>
                </a:solidFill>
              </a:rPr>
              <a:t>Measuring microbiomes</a:t>
            </a:r>
            <a:r>
              <a:rPr lang="en-US" sz="3200" dirty="0">
                <a:solidFill>
                  <a:srgbClr val="FA980E"/>
                </a:solidFill>
              </a:rPr>
              <a:t>:</a:t>
            </a:r>
            <a:r>
              <a:rPr lang="en-US" sz="3200" dirty="0" smtClean="0">
                <a:solidFill>
                  <a:srgbClr val="FA980E"/>
                </a:solidFill>
              </a:rPr>
              <a:t> </a:t>
            </a:r>
          </a:p>
          <a:p>
            <a:r>
              <a:rPr lang="en-US" sz="3200" dirty="0" smtClean="0"/>
              <a:t>Principal Coordinates Analysis (</a:t>
            </a:r>
            <a:r>
              <a:rPr lang="en-US" sz="3200" dirty="0" err="1" smtClean="0"/>
              <a:t>PCoA</a:t>
            </a:r>
            <a:r>
              <a:rPr lang="en-US" sz="3200" dirty="0" smtClean="0"/>
              <a:t>)</a:t>
            </a:r>
          </a:p>
        </p:txBody>
      </p:sp>
      <p:pic>
        <p:nvPicPr>
          <p:cNvPr id="4" name="Picture 3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71376" y="5045621"/>
            <a:ext cx="1454814" cy="1937449"/>
          </a:xfrm>
          <a:prstGeom prst="rect">
            <a:avLst/>
          </a:prstGeom>
        </p:spPr>
      </p:pic>
      <p:pic>
        <p:nvPicPr>
          <p:cNvPr id="5" name="Picture 4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7973052" y="4967017"/>
            <a:ext cx="1170948" cy="206921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275" y="1109976"/>
            <a:ext cx="6358270" cy="466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908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0" y="-96927"/>
            <a:ext cx="9144000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A980E"/>
                </a:solidFill>
              </a:rPr>
              <a:t>Measuring </a:t>
            </a:r>
            <a:r>
              <a:rPr lang="en-US" dirty="0" err="1" smtClean="0">
                <a:solidFill>
                  <a:srgbClr val="FA980E"/>
                </a:solidFill>
              </a:rPr>
              <a:t>microbiomes</a:t>
            </a:r>
            <a:r>
              <a:rPr lang="en-US" dirty="0">
                <a:solidFill>
                  <a:srgbClr val="FA980E"/>
                </a:solidFill>
              </a:rPr>
              <a:t>:</a:t>
            </a:r>
            <a:r>
              <a:rPr lang="en-US" dirty="0" smtClean="0">
                <a:solidFill>
                  <a:srgbClr val="FA980E"/>
                </a:solidFill>
              </a:rPr>
              <a:t> </a:t>
            </a:r>
          </a:p>
          <a:p>
            <a:r>
              <a:rPr lang="en-US" dirty="0" smtClean="0"/>
              <a:t>Alpha vs. Beta Diversity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0" y="1526394"/>
            <a:ext cx="8947694" cy="3631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s-IS" sz="1600" dirty="0" smtClean="0"/>
          </a:p>
          <a:p>
            <a:endParaRPr lang="en-US" sz="1600" dirty="0" smtClean="0"/>
          </a:p>
          <a:p>
            <a:endParaRPr lang="en-US" sz="1600" dirty="0"/>
          </a:p>
          <a:p>
            <a:r>
              <a:rPr lang="en-US" sz="1600" dirty="0" smtClean="0"/>
              <a:t>         </a:t>
            </a:r>
            <a:endParaRPr lang="en-US" sz="1600" dirty="0"/>
          </a:p>
          <a:p>
            <a:pPr lvl="1"/>
            <a:endParaRPr lang="en-US" sz="1600" dirty="0" smtClean="0"/>
          </a:p>
          <a:p>
            <a:pPr lvl="1"/>
            <a:endParaRPr lang="en-US" sz="1400" dirty="0"/>
          </a:p>
          <a:p>
            <a:r>
              <a:rPr lang="is-IS" sz="1400" dirty="0" smtClean="0"/>
              <a:t>	</a:t>
            </a:r>
          </a:p>
          <a:p>
            <a:pPr marL="342900" indent="-342900">
              <a:buAutoNum type="arabicParenR" startAt="4"/>
            </a:pPr>
            <a:endParaRPr lang="is-IS" sz="1400" dirty="0"/>
          </a:p>
          <a:p>
            <a:endParaRPr lang="is-IS" sz="1400" dirty="0" smtClean="0"/>
          </a:p>
          <a:p>
            <a:endParaRPr lang="is-IS" sz="1400" dirty="0" smtClean="0"/>
          </a:p>
          <a:p>
            <a:pPr marL="342900" indent="-342900">
              <a:buAutoNum type="arabicParenR"/>
            </a:pPr>
            <a:endParaRPr lang="is-IS" sz="1400" dirty="0" smtClean="0"/>
          </a:p>
          <a:p>
            <a:endParaRPr lang="is-IS" sz="1400" dirty="0"/>
          </a:p>
          <a:p>
            <a:endParaRPr lang="is-IS" sz="1400" dirty="0" smtClean="0"/>
          </a:p>
          <a:p>
            <a:endParaRPr lang="is-IS" sz="1400" dirty="0" smtClean="0"/>
          </a:p>
          <a:p>
            <a:endParaRPr lang="is-IS" sz="1200" dirty="0"/>
          </a:p>
          <a:p>
            <a:endParaRPr lang="en-US" sz="1200" dirty="0"/>
          </a:p>
        </p:txBody>
      </p:sp>
      <p:pic>
        <p:nvPicPr>
          <p:cNvPr id="4" name="Picture 3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71376" y="5098786"/>
            <a:ext cx="1454814" cy="1937449"/>
          </a:xfrm>
          <a:prstGeom prst="rect">
            <a:avLst/>
          </a:prstGeom>
        </p:spPr>
      </p:pic>
      <p:pic>
        <p:nvPicPr>
          <p:cNvPr id="5" name="Picture 4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7973052" y="4967017"/>
            <a:ext cx="1170948" cy="2069219"/>
          </a:xfrm>
          <a:prstGeom prst="rect">
            <a:avLst/>
          </a:prstGeom>
        </p:spPr>
      </p:pic>
      <p:pic>
        <p:nvPicPr>
          <p:cNvPr id="6" name="Picture 5" descr="Scenario_2_community_shift-0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78" t="15322" r="25351" b="67435"/>
          <a:stretch/>
        </p:blipFill>
        <p:spPr>
          <a:xfrm>
            <a:off x="241818" y="2271606"/>
            <a:ext cx="4088365" cy="179690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116510" y="6327591"/>
            <a:ext cx="4572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latin typeface="ArialMT" charset="0"/>
              </a:rPr>
              <a:t>Whittaker, R. H. Evolution and Measurement of Species Diversity. </a:t>
            </a:r>
            <a:r>
              <a:rPr lang="en-US" sz="1200" i="1" dirty="0">
                <a:latin typeface="Arial" charset="0"/>
              </a:rPr>
              <a:t>Taxon </a:t>
            </a:r>
            <a:r>
              <a:rPr lang="en-US" sz="1200" b="1" dirty="0">
                <a:latin typeface="Arial" charset="0"/>
              </a:rPr>
              <a:t>21</a:t>
            </a:r>
            <a:r>
              <a:rPr lang="en-US" sz="1200" dirty="0">
                <a:latin typeface="ArialMT" charset="0"/>
              </a:rPr>
              <a:t>, 213, doi:10.2307/1218190 (1972)</a:t>
            </a:r>
            <a:r>
              <a:rPr lang="en-US" dirty="0">
                <a:latin typeface="ArialMT" charset="0"/>
              </a:rPr>
              <a:t/>
            </a:r>
            <a:br>
              <a:rPr lang="en-US" dirty="0">
                <a:latin typeface="ArialMT" charset="0"/>
              </a:rPr>
            </a:b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572000" y="1619201"/>
            <a:ext cx="456612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/>
              <a:t>Alpha diversity:</a:t>
            </a:r>
          </a:p>
          <a:p>
            <a:r>
              <a:rPr lang="en-US" dirty="0" smtClean="0"/>
              <a:t>Diversity in a particular environment or sample</a:t>
            </a:r>
          </a:p>
          <a:p>
            <a:r>
              <a:rPr lang="en-US" b="1" i="1" dirty="0" smtClean="0"/>
              <a:t>Example: </a:t>
            </a:r>
            <a:r>
              <a:rPr lang="en-US" i="1" dirty="0" smtClean="0"/>
              <a:t>How many species (or how much </a:t>
            </a:r>
          </a:p>
          <a:p>
            <a:r>
              <a:rPr lang="en-US" i="1" dirty="0" smtClean="0"/>
              <a:t>biodiversity) are in S2 and S7, considered </a:t>
            </a:r>
          </a:p>
          <a:p>
            <a:r>
              <a:rPr lang="en-US" i="1" dirty="0" smtClean="0"/>
              <a:t>separately</a:t>
            </a:r>
            <a:endParaRPr lang="en-US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4572000" y="3369037"/>
            <a:ext cx="421551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/>
              <a:t>Beta diversity:</a:t>
            </a:r>
          </a:p>
          <a:p>
            <a:r>
              <a:rPr lang="en-US" dirty="0" smtClean="0"/>
              <a:t>Turnover or difference in species across a </a:t>
            </a:r>
          </a:p>
          <a:p>
            <a:r>
              <a:rPr lang="en-US" dirty="0" smtClean="0"/>
              <a:t>landscape</a:t>
            </a:r>
          </a:p>
          <a:p>
            <a:r>
              <a:rPr lang="en-US" b="1" i="1" dirty="0" smtClean="0"/>
              <a:t>Example:</a:t>
            </a:r>
            <a:r>
              <a:rPr lang="en-US" i="1" dirty="0" smtClean="0"/>
              <a:t> How similar are the species in S2 </a:t>
            </a:r>
          </a:p>
          <a:p>
            <a:r>
              <a:rPr lang="en-US" i="1" dirty="0"/>
              <a:t>t</a:t>
            </a:r>
            <a:r>
              <a:rPr lang="en-US" i="1" dirty="0" smtClean="0"/>
              <a:t>o those present in S7?</a:t>
            </a:r>
          </a:p>
        </p:txBody>
      </p:sp>
    </p:spTree>
    <p:extLst>
      <p:ext uri="{BB962C8B-B14F-4D97-AF65-F5344CB8AC3E}">
        <p14:creationId xmlns:p14="http://schemas.microsoft.com/office/powerpoint/2010/main" val="243736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683832" y="1666580"/>
            <a:ext cx="6133173" cy="923330"/>
          </a:xfrm>
          <a:prstGeom prst="rect">
            <a:avLst/>
          </a:prstGeom>
          <a:gradFill>
            <a:gsLst>
              <a:gs pos="0">
                <a:schemeClr val="accent1">
                  <a:tint val="100000"/>
                  <a:shade val="100000"/>
                  <a:satMod val="130000"/>
                  <a:alpha val="1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34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0"/>
            <a:ext cx="59177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A980E"/>
                </a:solidFill>
              </a:rPr>
              <a:t>Alpha diversity: </a:t>
            </a:r>
            <a:r>
              <a:rPr lang="en-US" sz="2800" b="1" dirty="0" smtClean="0"/>
              <a:t>richness and evenness</a:t>
            </a:r>
            <a:endParaRPr lang="en-US" sz="2800" b="1" dirty="0"/>
          </a:p>
        </p:txBody>
      </p:sp>
      <p:sp>
        <p:nvSpPr>
          <p:cNvPr id="10" name="Rectangle 9"/>
          <p:cNvSpPr/>
          <p:nvPr/>
        </p:nvSpPr>
        <p:spPr>
          <a:xfrm>
            <a:off x="1769450" y="1714309"/>
            <a:ext cx="60475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Richness:  </a:t>
            </a:r>
            <a:r>
              <a:rPr lang="en-US" sz="2400" dirty="0"/>
              <a:t>diversity of species or OTUs within a given sample</a:t>
            </a:r>
          </a:p>
        </p:txBody>
      </p:sp>
    </p:spTree>
    <p:extLst>
      <p:ext uri="{BB962C8B-B14F-4D97-AF65-F5344CB8AC3E}">
        <p14:creationId xmlns:p14="http://schemas.microsoft.com/office/powerpoint/2010/main" val="1231149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683832" y="1666580"/>
            <a:ext cx="6133173" cy="923330"/>
          </a:xfrm>
          <a:prstGeom prst="rect">
            <a:avLst/>
          </a:prstGeom>
          <a:gradFill>
            <a:gsLst>
              <a:gs pos="0">
                <a:schemeClr val="accent1">
                  <a:tint val="100000"/>
                  <a:shade val="100000"/>
                  <a:satMod val="130000"/>
                  <a:alpha val="1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34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0"/>
            <a:ext cx="59177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A980E"/>
                </a:solidFill>
              </a:rPr>
              <a:t>Alpha diversity: </a:t>
            </a:r>
            <a:r>
              <a:rPr lang="en-US" sz="2800" b="1" dirty="0" smtClean="0"/>
              <a:t>richness and evenness</a:t>
            </a:r>
            <a:endParaRPr lang="en-US" sz="2800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" b="79998"/>
          <a:stretch/>
        </p:blipFill>
        <p:spPr>
          <a:xfrm>
            <a:off x="-428425" y="3078331"/>
            <a:ext cx="10174592" cy="194601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769450" y="1714309"/>
            <a:ext cx="60475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Richness:  </a:t>
            </a:r>
            <a:r>
              <a:rPr lang="en-US" sz="2400" dirty="0"/>
              <a:t>diversity of species or OTUs within a given sample</a:t>
            </a:r>
          </a:p>
        </p:txBody>
      </p:sp>
    </p:spTree>
    <p:extLst>
      <p:ext uri="{BB962C8B-B14F-4D97-AF65-F5344CB8AC3E}">
        <p14:creationId xmlns:p14="http://schemas.microsoft.com/office/powerpoint/2010/main" val="932539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0" y="-96927"/>
            <a:ext cx="9144000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A980E"/>
                </a:solidFill>
              </a:rPr>
              <a:t>Measuring </a:t>
            </a:r>
            <a:r>
              <a:rPr lang="en-US" dirty="0" err="1" smtClean="0">
                <a:solidFill>
                  <a:srgbClr val="FA980E"/>
                </a:solidFill>
              </a:rPr>
              <a:t>microbiomes</a:t>
            </a:r>
            <a:r>
              <a:rPr lang="en-US" dirty="0">
                <a:solidFill>
                  <a:srgbClr val="FA980E"/>
                </a:solidFill>
              </a:rPr>
              <a:t>:</a:t>
            </a:r>
            <a:r>
              <a:rPr lang="en-US" dirty="0" smtClean="0">
                <a:solidFill>
                  <a:srgbClr val="FA980E"/>
                </a:solidFill>
              </a:rPr>
              <a:t> </a:t>
            </a:r>
          </a:p>
          <a:p>
            <a:r>
              <a:rPr lang="en-US" dirty="0" smtClean="0"/>
              <a:t>β Diversity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0" y="1526394"/>
            <a:ext cx="8947694" cy="3631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s-IS" sz="1600" dirty="0" smtClean="0"/>
          </a:p>
          <a:p>
            <a:endParaRPr lang="en-US" sz="1600" dirty="0" smtClean="0"/>
          </a:p>
          <a:p>
            <a:endParaRPr lang="en-US" sz="1600" dirty="0"/>
          </a:p>
          <a:p>
            <a:r>
              <a:rPr lang="en-US" sz="1600" dirty="0" smtClean="0"/>
              <a:t>         </a:t>
            </a:r>
            <a:endParaRPr lang="en-US" sz="1600" dirty="0"/>
          </a:p>
          <a:p>
            <a:pPr lvl="1"/>
            <a:endParaRPr lang="en-US" sz="1600" dirty="0" smtClean="0"/>
          </a:p>
          <a:p>
            <a:pPr lvl="1"/>
            <a:endParaRPr lang="en-US" sz="1400" dirty="0"/>
          </a:p>
          <a:p>
            <a:r>
              <a:rPr lang="is-IS" sz="1400" dirty="0" smtClean="0"/>
              <a:t>	</a:t>
            </a:r>
          </a:p>
          <a:p>
            <a:pPr marL="342900" indent="-342900">
              <a:buAutoNum type="arabicParenR" startAt="4"/>
            </a:pPr>
            <a:endParaRPr lang="is-IS" sz="1400" dirty="0"/>
          </a:p>
          <a:p>
            <a:endParaRPr lang="is-IS" sz="1400" dirty="0" smtClean="0"/>
          </a:p>
          <a:p>
            <a:endParaRPr lang="is-IS" sz="1400" dirty="0" smtClean="0"/>
          </a:p>
          <a:p>
            <a:pPr marL="342900" indent="-342900">
              <a:buAutoNum type="arabicParenR"/>
            </a:pPr>
            <a:endParaRPr lang="is-IS" sz="1400" dirty="0" smtClean="0"/>
          </a:p>
          <a:p>
            <a:endParaRPr lang="is-IS" sz="1400" dirty="0"/>
          </a:p>
          <a:p>
            <a:endParaRPr lang="is-IS" sz="1400" dirty="0" smtClean="0"/>
          </a:p>
          <a:p>
            <a:endParaRPr lang="is-IS" sz="1400" dirty="0" smtClean="0"/>
          </a:p>
          <a:p>
            <a:endParaRPr lang="is-IS" sz="1200" dirty="0"/>
          </a:p>
          <a:p>
            <a:endParaRPr lang="en-US" sz="1200" dirty="0"/>
          </a:p>
        </p:txBody>
      </p:sp>
      <p:pic>
        <p:nvPicPr>
          <p:cNvPr id="4" name="Picture 3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71376" y="5098786"/>
            <a:ext cx="1454814" cy="1937449"/>
          </a:xfrm>
          <a:prstGeom prst="rect">
            <a:avLst/>
          </a:prstGeom>
        </p:spPr>
      </p:pic>
      <p:pic>
        <p:nvPicPr>
          <p:cNvPr id="5" name="Picture 4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7973052" y="4967017"/>
            <a:ext cx="1170948" cy="206921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16454" y="2381447"/>
            <a:ext cx="62263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How should we measure differences between our communities?</a:t>
            </a:r>
          </a:p>
          <a:p>
            <a:endParaRPr lang="en-US" dirty="0"/>
          </a:p>
          <a:p>
            <a:r>
              <a:rPr lang="en-US" dirty="0" smtClean="0"/>
              <a:t>Count how many types are shared vs. unique?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171" y="3614398"/>
            <a:ext cx="2016340" cy="15437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177" y="3459300"/>
            <a:ext cx="2041136" cy="156274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2500" y="5763752"/>
            <a:ext cx="4699000" cy="6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282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954480"/>
            <a:ext cx="5084956" cy="1470025"/>
          </a:xfrm>
        </p:spPr>
        <p:txBody>
          <a:bodyPr>
            <a:normAutofit fontScale="90000"/>
          </a:bodyPr>
          <a:lstStyle/>
          <a:p>
            <a:pPr algn="l"/>
            <a:r>
              <a:rPr lang="en-US" sz="2700" dirty="0" smtClean="0"/>
              <a:t/>
            </a:r>
            <a:br>
              <a:rPr lang="en-US" sz="2700" dirty="0" smtClean="0"/>
            </a:br>
            <a:r>
              <a:rPr lang="en-US" sz="2700" i="1" u="sng" dirty="0" smtClean="0"/>
              <a:t>Observed species</a:t>
            </a:r>
            <a:r>
              <a:rPr lang="en-US" sz="2700" i="1" dirty="0" smtClean="0"/>
              <a:t> </a:t>
            </a:r>
            <a:r>
              <a:rPr lang="en-US" sz="2700" dirty="0" smtClean="0"/>
              <a:t>– simply the number of species observed</a:t>
            </a:r>
            <a:br>
              <a:rPr lang="en-US" sz="2700" dirty="0" smtClean="0"/>
            </a:br>
            <a:r>
              <a:rPr lang="en-US" sz="2700" dirty="0" smtClean="0"/>
              <a:t/>
            </a:r>
            <a:br>
              <a:rPr lang="en-US" sz="2700" dirty="0" smtClean="0"/>
            </a:br>
            <a:r>
              <a:rPr lang="en-US" sz="2700" i="1" u="sng" dirty="0" smtClean="0"/>
              <a:t>Chao1</a:t>
            </a:r>
            <a:r>
              <a:rPr lang="en-US" sz="2700" dirty="0" smtClean="0"/>
              <a:t>- number of species observed, attempting to correct for sampling effort</a:t>
            </a:r>
            <a:br>
              <a:rPr lang="en-US" sz="2700" dirty="0" smtClean="0"/>
            </a:br>
            <a:r>
              <a:rPr lang="en-US" sz="2700" dirty="0" smtClean="0"/>
              <a:t/>
            </a:r>
            <a:br>
              <a:rPr lang="en-US" sz="2700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>
              <a:solidFill>
                <a:srgbClr val="CE7D0D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0"/>
            <a:ext cx="70511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A980E"/>
                </a:solidFill>
              </a:rPr>
              <a:t>Alpha diversity: </a:t>
            </a:r>
            <a:r>
              <a:rPr lang="en-US" sz="2800" dirty="0" smtClean="0"/>
              <a:t>common</a:t>
            </a:r>
            <a:r>
              <a:rPr lang="en-US" sz="2800" b="1" dirty="0" smtClean="0"/>
              <a:t> </a:t>
            </a:r>
            <a:r>
              <a:rPr lang="en-US" sz="2800" dirty="0" smtClean="0"/>
              <a:t>measures of richness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59367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0"/>
            <a:ext cx="70511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A980E"/>
                </a:solidFill>
              </a:rPr>
              <a:t>Alpha diversity: </a:t>
            </a:r>
            <a:r>
              <a:rPr lang="en-US" sz="2800" dirty="0" smtClean="0"/>
              <a:t>common</a:t>
            </a:r>
            <a:r>
              <a:rPr lang="en-US" sz="2800" b="1" dirty="0" smtClean="0"/>
              <a:t> </a:t>
            </a:r>
            <a:r>
              <a:rPr lang="en-US" sz="2800" dirty="0" smtClean="0"/>
              <a:t>measures of richness</a:t>
            </a:r>
            <a:endParaRPr lang="en-US" sz="28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60056" y="3892959"/>
            <a:ext cx="0" cy="138223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960056" y="4034065"/>
            <a:ext cx="37568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335739" y="3892959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772214" y="3892959"/>
            <a:ext cx="37568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775760" y="3732147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147897" y="3733471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1053976" y="3732147"/>
            <a:ext cx="187841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053976" y="3572659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1241817" y="3569383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687303" y="3728871"/>
            <a:ext cx="187841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04992" y="3561602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877335" y="3573824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1112456" y="4045359"/>
            <a:ext cx="35440" cy="92959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147897" y="4974957"/>
            <a:ext cx="701329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801795" y="3569383"/>
            <a:ext cx="47431" cy="141266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1498561" y="4982045"/>
            <a:ext cx="1" cy="33387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1512016" y="5315919"/>
            <a:ext cx="94939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2409203" y="3728871"/>
            <a:ext cx="27272" cy="1575426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2201537" y="3729172"/>
            <a:ext cx="37568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2205083" y="3568360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2577220" y="3569684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1986712" y="5315919"/>
            <a:ext cx="1" cy="33387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632728" y="3347853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820569" y="3339994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1008410" y="3337302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192403" y="3344030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1461904" y="5862482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5</a:t>
            </a:r>
            <a:r>
              <a:rPr lang="en-US" smtClean="0"/>
              <a:t> </a:t>
            </a:r>
            <a:r>
              <a:rPr lang="en-US" dirty="0" smtClean="0"/>
              <a:t>species</a:t>
            </a:r>
            <a:endParaRPr lang="en-US" dirty="0"/>
          </a:p>
        </p:txBody>
      </p:sp>
      <p:sp>
        <p:nvSpPr>
          <p:cNvPr id="80" name="Oval 79"/>
          <p:cNvSpPr/>
          <p:nvPr/>
        </p:nvSpPr>
        <p:spPr>
          <a:xfrm>
            <a:off x="1282061" y="3720067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307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0"/>
            <a:ext cx="70511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A980E"/>
                </a:solidFill>
              </a:rPr>
              <a:t>Alpha diversity: </a:t>
            </a:r>
            <a:r>
              <a:rPr lang="en-US" sz="2800" dirty="0" smtClean="0"/>
              <a:t>common</a:t>
            </a:r>
            <a:r>
              <a:rPr lang="en-US" sz="2800" b="1" dirty="0" smtClean="0"/>
              <a:t> </a:t>
            </a:r>
            <a:r>
              <a:rPr lang="en-US" sz="2800" dirty="0" smtClean="0"/>
              <a:t>measures of richness</a:t>
            </a:r>
            <a:endParaRPr lang="en-US" sz="28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60056" y="3892959"/>
            <a:ext cx="0" cy="138223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960056" y="4034065"/>
            <a:ext cx="37568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335739" y="3892959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772214" y="3892959"/>
            <a:ext cx="37568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775760" y="3732147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147897" y="3733471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1053976" y="3732147"/>
            <a:ext cx="187841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053976" y="3572659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1241817" y="3569383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687303" y="3728871"/>
            <a:ext cx="187841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04992" y="3561602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877335" y="3573824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1112456" y="4045359"/>
            <a:ext cx="35440" cy="92959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147897" y="4974957"/>
            <a:ext cx="701329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801795" y="3569383"/>
            <a:ext cx="47431" cy="141266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1498561" y="4982045"/>
            <a:ext cx="1" cy="33387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1512016" y="5315919"/>
            <a:ext cx="94939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2409203" y="3728871"/>
            <a:ext cx="27272" cy="1575426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2201537" y="3729172"/>
            <a:ext cx="37568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2205083" y="3568360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2577220" y="3569684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1986712" y="5315919"/>
            <a:ext cx="1" cy="33387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632728" y="3347853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820569" y="3339994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1008410" y="3337302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192403" y="3344030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1461904" y="5862482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5</a:t>
            </a:r>
            <a:r>
              <a:rPr lang="en-US" smtClean="0"/>
              <a:t> </a:t>
            </a:r>
            <a:r>
              <a:rPr lang="en-US" dirty="0" smtClean="0"/>
              <a:t>species</a:t>
            </a:r>
            <a:endParaRPr lang="en-US" dirty="0"/>
          </a:p>
        </p:txBody>
      </p:sp>
      <p:cxnSp>
        <p:nvCxnSpPr>
          <p:cNvPr id="53" name="Straight Connector 52"/>
          <p:cNvCxnSpPr/>
          <p:nvPr/>
        </p:nvCxnSpPr>
        <p:spPr>
          <a:xfrm>
            <a:off x="4615523" y="3885178"/>
            <a:ext cx="0" cy="138223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4615523" y="4026284"/>
            <a:ext cx="37568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4991206" y="3885178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4427681" y="3885178"/>
            <a:ext cx="37568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4431227" y="3724366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4803364" y="3725690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4709443" y="3724366"/>
            <a:ext cx="187841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4709443" y="3564878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4897284" y="3561602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4342770" y="3721090"/>
            <a:ext cx="187841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4360459" y="3553821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4532802" y="3566043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4767923" y="4037578"/>
            <a:ext cx="35440" cy="92959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4803364" y="4967176"/>
            <a:ext cx="701329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5457262" y="3561602"/>
            <a:ext cx="47431" cy="141266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5154028" y="4974264"/>
            <a:ext cx="1" cy="33387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5167483" y="5308138"/>
            <a:ext cx="94939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6064670" y="3721090"/>
            <a:ext cx="27272" cy="1575426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5857004" y="3721391"/>
            <a:ext cx="37568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5860550" y="3560579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6232687" y="3561903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5642179" y="5308138"/>
            <a:ext cx="1" cy="33387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Oval 74"/>
          <p:cNvSpPr/>
          <p:nvPr/>
        </p:nvSpPr>
        <p:spPr>
          <a:xfrm>
            <a:off x="4290716" y="3324355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/>
        </p:nvSpPr>
        <p:spPr>
          <a:xfrm>
            <a:off x="4646157" y="3332245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5387519" y="3324355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6162944" y="3324355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4979900" y="5856782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Also 5 species!</a:t>
            </a:r>
            <a:endParaRPr lang="en-US" dirty="0"/>
          </a:p>
        </p:txBody>
      </p:sp>
      <p:sp>
        <p:nvSpPr>
          <p:cNvPr id="80" name="Oval 79"/>
          <p:cNvSpPr/>
          <p:nvPr/>
        </p:nvSpPr>
        <p:spPr>
          <a:xfrm>
            <a:off x="1282061" y="3720067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4917110" y="3696063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3270024" y="4097092"/>
            <a:ext cx="6643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 smtClean="0"/>
              <a:t>Vs.</a:t>
            </a:r>
            <a:endParaRPr lang="en-US" sz="3200" i="1" dirty="0"/>
          </a:p>
        </p:txBody>
      </p:sp>
    </p:spTree>
    <p:extLst>
      <p:ext uri="{BB962C8B-B14F-4D97-AF65-F5344CB8AC3E}">
        <p14:creationId xmlns:p14="http://schemas.microsoft.com/office/powerpoint/2010/main" val="694603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060" y="1253271"/>
            <a:ext cx="5084956" cy="1470025"/>
          </a:xfrm>
        </p:spPr>
        <p:txBody>
          <a:bodyPr>
            <a:normAutofit fontScale="90000"/>
          </a:bodyPr>
          <a:lstStyle/>
          <a:p>
            <a:pPr algn="l"/>
            <a:r>
              <a:rPr lang="en-US" sz="2700" dirty="0" smtClean="0"/>
              <a:t/>
            </a:r>
            <a:br>
              <a:rPr lang="en-US" sz="2700" dirty="0" smtClean="0"/>
            </a:br>
            <a:r>
              <a:rPr lang="en-US" sz="2700" dirty="0" smtClean="0"/>
              <a:t/>
            </a:r>
            <a:br>
              <a:rPr lang="en-US" sz="2700" dirty="0" smtClean="0"/>
            </a:br>
            <a:r>
              <a:rPr lang="en-US" sz="2700" dirty="0" smtClean="0"/>
              <a:t/>
            </a:r>
            <a:br>
              <a:rPr lang="en-US" sz="2700" dirty="0" smtClean="0"/>
            </a:br>
            <a:r>
              <a:rPr lang="en-US" sz="2700" i="1" u="sng" dirty="0" smtClean="0"/>
              <a:t>Faith’s Phylogenetic Diversity (PD) </a:t>
            </a:r>
            <a:r>
              <a:rPr lang="en-US" sz="2700" dirty="0" smtClean="0"/>
              <a:t>– </a:t>
            </a:r>
            <a:br>
              <a:rPr lang="en-US" sz="2700" dirty="0" smtClean="0"/>
            </a:br>
            <a:r>
              <a:rPr lang="en-US" sz="2700" dirty="0" smtClean="0"/>
              <a:t>portion of reference evolutionary tree</a:t>
            </a:r>
            <a:br>
              <a:rPr lang="en-US" sz="2700" dirty="0" smtClean="0"/>
            </a:br>
            <a:r>
              <a:rPr lang="en-US" sz="2700" dirty="0" smtClean="0"/>
              <a:t>represented</a:t>
            </a:r>
            <a:endParaRPr lang="en-US" dirty="0">
              <a:solidFill>
                <a:srgbClr val="CE7D0D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0"/>
            <a:ext cx="70511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A980E"/>
                </a:solidFill>
              </a:rPr>
              <a:t>Alpha diversity: </a:t>
            </a:r>
            <a:r>
              <a:rPr lang="en-US" sz="2800" dirty="0" smtClean="0"/>
              <a:t>common</a:t>
            </a:r>
            <a:r>
              <a:rPr lang="en-US" sz="2800" b="1" dirty="0" smtClean="0"/>
              <a:t> </a:t>
            </a:r>
            <a:r>
              <a:rPr lang="en-US" sz="2800" dirty="0" smtClean="0"/>
              <a:t>measures of richness</a:t>
            </a:r>
            <a:endParaRPr lang="en-US" sz="28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60056" y="3892959"/>
            <a:ext cx="0" cy="138223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960056" y="4034065"/>
            <a:ext cx="37568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335739" y="3892959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772214" y="3892959"/>
            <a:ext cx="37568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775760" y="3732147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147897" y="3733471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1053976" y="3732147"/>
            <a:ext cx="187841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053976" y="3572659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1241817" y="3569383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687303" y="3728871"/>
            <a:ext cx="187841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04992" y="3561602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877335" y="3573824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1112456" y="4045359"/>
            <a:ext cx="35440" cy="92959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147897" y="4974957"/>
            <a:ext cx="701329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801795" y="3569383"/>
            <a:ext cx="47431" cy="141266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1498561" y="4982045"/>
            <a:ext cx="1" cy="33387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1512016" y="5315919"/>
            <a:ext cx="94939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2409203" y="3728871"/>
            <a:ext cx="27272" cy="1575426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2201537" y="3729172"/>
            <a:ext cx="37568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2205083" y="3568360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2577220" y="3569684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1986712" y="5315919"/>
            <a:ext cx="1" cy="33387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632728" y="3347853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820569" y="3339994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1008410" y="3337302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192403" y="3344030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1461904" y="5862482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5</a:t>
            </a:r>
            <a:r>
              <a:rPr lang="en-US" smtClean="0"/>
              <a:t> </a:t>
            </a:r>
            <a:r>
              <a:rPr lang="en-US" dirty="0" smtClean="0"/>
              <a:t>species</a:t>
            </a:r>
            <a:endParaRPr lang="en-US" dirty="0"/>
          </a:p>
        </p:txBody>
      </p:sp>
      <p:cxnSp>
        <p:nvCxnSpPr>
          <p:cNvPr id="53" name="Straight Connector 52"/>
          <p:cNvCxnSpPr/>
          <p:nvPr/>
        </p:nvCxnSpPr>
        <p:spPr>
          <a:xfrm>
            <a:off x="4615523" y="3885178"/>
            <a:ext cx="0" cy="138223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4615523" y="4026284"/>
            <a:ext cx="37568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4991206" y="3885178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4427681" y="3885178"/>
            <a:ext cx="37568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4431227" y="3724366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4803364" y="3725690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4709443" y="3724366"/>
            <a:ext cx="187841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4709443" y="3564878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4897284" y="3561602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4342770" y="3721090"/>
            <a:ext cx="187841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4360459" y="3553821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4532802" y="3566043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4767923" y="4037578"/>
            <a:ext cx="35440" cy="92959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4803364" y="4967176"/>
            <a:ext cx="701329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5457262" y="3561602"/>
            <a:ext cx="47431" cy="141266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5154028" y="4974264"/>
            <a:ext cx="1" cy="33387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5167483" y="5308138"/>
            <a:ext cx="94939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6064670" y="3721090"/>
            <a:ext cx="27272" cy="1575426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5857004" y="3721391"/>
            <a:ext cx="37568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5860550" y="3560579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6232687" y="3561903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5642179" y="5308138"/>
            <a:ext cx="1" cy="33387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Oval 74"/>
          <p:cNvSpPr/>
          <p:nvPr/>
        </p:nvSpPr>
        <p:spPr>
          <a:xfrm>
            <a:off x="4290716" y="3324355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/>
        </p:nvSpPr>
        <p:spPr>
          <a:xfrm>
            <a:off x="4646157" y="3332245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5387519" y="3324355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6162944" y="3324355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4979900" y="5856782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Also 5 species!</a:t>
            </a:r>
            <a:endParaRPr lang="en-US" dirty="0"/>
          </a:p>
        </p:txBody>
      </p:sp>
      <p:sp>
        <p:nvSpPr>
          <p:cNvPr id="80" name="Oval 79"/>
          <p:cNvSpPr/>
          <p:nvPr/>
        </p:nvSpPr>
        <p:spPr>
          <a:xfrm>
            <a:off x="1282061" y="3720067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4917110" y="3696063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3270024" y="4097092"/>
            <a:ext cx="6643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 smtClean="0"/>
              <a:t>Vs.</a:t>
            </a:r>
            <a:endParaRPr lang="en-US" sz="3200" i="1" dirty="0"/>
          </a:p>
        </p:txBody>
      </p:sp>
    </p:spTree>
    <p:extLst>
      <p:ext uri="{BB962C8B-B14F-4D97-AF65-F5344CB8AC3E}">
        <p14:creationId xmlns:p14="http://schemas.microsoft.com/office/powerpoint/2010/main" val="485129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060" y="1253271"/>
            <a:ext cx="5084956" cy="1470025"/>
          </a:xfrm>
        </p:spPr>
        <p:txBody>
          <a:bodyPr>
            <a:normAutofit fontScale="90000"/>
          </a:bodyPr>
          <a:lstStyle/>
          <a:p>
            <a:pPr algn="l"/>
            <a:r>
              <a:rPr lang="en-US" sz="2700" dirty="0" smtClean="0"/>
              <a:t/>
            </a:r>
            <a:br>
              <a:rPr lang="en-US" sz="2700" dirty="0" smtClean="0"/>
            </a:br>
            <a:r>
              <a:rPr lang="en-US" sz="2700" dirty="0" smtClean="0"/>
              <a:t/>
            </a:r>
            <a:br>
              <a:rPr lang="en-US" sz="2700" dirty="0" smtClean="0"/>
            </a:br>
            <a:r>
              <a:rPr lang="en-US" sz="2700" dirty="0" smtClean="0"/>
              <a:t/>
            </a:r>
            <a:br>
              <a:rPr lang="en-US" sz="2700" dirty="0" smtClean="0"/>
            </a:br>
            <a:r>
              <a:rPr lang="en-US" sz="2700" i="1" u="sng" dirty="0" smtClean="0"/>
              <a:t>Faith’s Phylogenetic Diversity (PD) </a:t>
            </a:r>
            <a:r>
              <a:rPr lang="en-US" sz="2700" dirty="0" smtClean="0"/>
              <a:t>– </a:t>
            </a:r>
            <a:br>
              <a:rPr lang="en-US" sz="2700" dirty="0" smtClean="0"/>
            </a:br>
            <a:r>
              <a:rPr lang="en-US" sz="2700" dirty="0" smtClean="0"/>
              <a:t>portion of reference evolutionary tree</a:t>
            </a:r>
            <a:br>
              <a:rPr lang="en-US" sz="2700" dirty="0" smtClean="0"/>
            </a:br>
            <a:r>
              <a:rPr lang="en-US" sz="2700" dirty="0" smtClean="0"/>
              <a:t>represented</a:t>
            </a:r>
            <a:endParaRPr lang="en-US" dirty="0">
              <a:solidFill>
                <a:srgbClr val="CE7D0D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0"/>
            <a:ext cx="70511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A980E"/>
                </a:solidFill>
              </a:rPr>
              <a:t>Alpha diversity: </a:t>
            </a:r>
            <a:r>
              <a:rPr lang="en-US" sz="2800" dirty="0" smtClean="0"/>
              <a:t>common</a:t>
            </a:r>
            <a:r>
              <a:rPr lang="en-US" sz="2800" b="1" dirty="0" smtClean="0"/>
              <a:t> </a:t>
            </a:r>
            <a:r>
              <a:rPr lang="en-US" sz="2800" dirty="0" smtClean="0"/>
              <a:t>measures of richness</a:t>
            </a:r>
            <a:endParaRPr lang="en-US" sz="28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960056" y="3892959"/>
            <a:ext cx="0" cy="138223"/>
          </a:xfrm>
          <a:prstGeom prst="line">
            <a:avLst/>
          </a:prstGeom>
          <a:ln w="63500">
            <a:solidFill>
              <a:srgbClr val="CE7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960056" y="4034065"/>
            <a:ext cx="375683" cy="0"/>
          </a:xfrm>
          <a:prstGeom prst="line">
            <a:avLst/>
          </a:prstGeom>
          <a:ln w="254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335739" y="3892959"/>
            <a:ext cx="0" cy="159488"/>
          </a:xfrm>
          <a:prstGeom prst="line">
            <a:avLst/>
          </a:prstGeom>
          <a:ln w="63500">
            <a:solidFill>
              <a:srgbClr val="CE7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772214" y="3892959"/>
            <a:ext cx="37568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775760" y="3732147"/>
            <a:ext cx="0" cy="159488"/>
          </a:xfrm>
          <a:prstGeom prst="line">
            <a:avLst/>
          </a:prstGeom>
          <a:ln w="63500">
            <a:solidFill>
              <a:srgbClr val="CE7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147897" y="3733471"/>
            <a:ext cx="0" cy="159488"/>
          </a:xfrm>
          <a:prstGeom prst="line">
            <a:avLst/>
          </a:prstGeom>
          <a:ln w="63500">
            <a:solidFill>
              <a:srgbClr val="CE7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1053976" y="3732147"/>
            <a:ext cx="187841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053976" y="3572659"/>
            <a:ext cx="0" cy="159488"/>
          </a:xfrm>
          <a:prstGeom prst="line">
            <a:avLst/>
          </a:prstGeom>
          <a:ln w="63500">
            <a:solidFill>
              <a:srgbClr val="CE7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1241817" y="3569383"/>
            <a:ext cx="0" cy="159488"/>
          </a:xfrm>
          <a:prstGeom prst="line">
            <a:avLst/>
          </a:prstGeom>
          <a:ln w="63500">
            <a:solidFill>
              <a:srgbClr val="CE7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687303" y="3728871"/>
            <a:ext cx="187841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04992" y="3561602"/>
            <a:ext cx="0" cy="159488"/>
          </a:xfrm>
          <a:prstGeom prst="line">
            <a:avLst/>
          </a:prstGeom>
          <a:ln w="63500">
            <a:solidFill>
              <a:srgbClr val="CE7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877335" y="3573824"/>
            <a:ext cx="0" cy="159488"/>
          </a:xfrm>
          <a:prstGeom prst="line">
            <a:avLst/>
          </a:prstGeom>
          <a:ln w="63500">
            <a:solidFill>
              <a:srgbClr val="CE7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1112456" y="4045359"/>
            <a:ext cx="35440" cy="929598"/>
          </a:xfrm>
          <a:prstGeom prst="line">
            <a:avLst/>
          </a:prstGeom>
          <a:ln w="63500">
            <a:solidFill>
              <a:srgbClr val="CE7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147897" y="4974957"/>
            <a:ext cx="701329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801795" y="3569383"/>
            <a:ext cx="47431" cy="141266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1498561" y="4982045"/>
            <a:ext cx="1" cy="333874"/>
          </a:xfrm>
          <a:prstGeom prst="line">
            <a:avLst/>
          </a:prstGeom>
          <a:ln w="63500">
            <a:solidFill>
              <a:srgbClr val="CE7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1512016" y="5315919"/>
            <a:ext cx="94939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2409203" y="3728871"/>
            <a:ext cx="27272" cy="1575426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2201537" y="3729172"/>
            <a:ext cx="37568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2205083" y="3568360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2577220" y="3569684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1986712" y="5315919"/>
            <a:ext cx="1" cy="333874"/>
          </a:xfrm>
          <a:prstGeom prst="line">
            <a:avLst/>
          </a:prstGeom>
          <a:ln w="41275">
            <a:solidFill>
              <a:srgbClr val="CE7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632728" y="3347853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820569" y="3339994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1008410" y="3337302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192403" y="3344030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1461904" y="5862482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5</a:t>
            </a:r>
            <a:r>
              <a:rPr lang="en-US" smtClean="0"/>
              <a:t> </a:t>
            </a:r>
            <a:r>
              <a:rPr lang="en-US" dirty="0" smtClean="0"/>
              <a:t>species</a:t>
            </a:r>
            <a:endParaRPr lang="en-US" dirty="0"/>
          </a:p>
        </p:txBody>
      </p:sp>
      <p:cxnSp>
        <p:nvCxnSpPr>
          <p:cNvPr id="53" name="Straight Connector 52"/>
          <p:cNvCxnSpPr/>
          <p:nvPr/>
        </p:nvCxnSpPr>
        <p:spPr>
          <a:xfrm>
            <a:off x="4615523" y="3885178"/>
            <a:ext cx="0" cy="138223"/>
          </a:xfrm>
          <a:prstGeom prst="line">
            <a:avLst/>
          </a:prstGeom>
          <a:ln w="41275">
            <a:solidFill>
              <a:srgbClr val="CE7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4615523" y="4026284"/>
            <a:ext cx="375683" cy="0"/>
          </a:xfrm>
          <a:prstGeom prst="line">
            <a:avLst/>
          </a:prstGeom>
          <a:ln w="254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4991206" y="3885178"/>
            <a:ext cx="0" cy="159488"/>
          </a:xfrm>
          <a:prstGeom prst="line">
            <a:avLst/>
          </a:prstGeom>
          <a:ln w="63500">
            <a:solidFill>
              <a:srgbClr val="CE7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4427681" y="3885178"/>
            <a:ext cx="37568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4431227" y="3724366"/>
            <a:ext cx="0" cy="159488"/>
          </a:xfrm>
          <a:prstGeom prst="line">
            <a:avLst/>
          </a:prstGeom>
          <a:ln w="63500">
            <a:solidFill>
              <a:srgbClr val="CE7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4803364" y="3725690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4709443" y="3724366"/>
            <a:ext cx="187841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4709443" y="3564878"/>
            <a:ext cx="0" cy="159488"/>
          </a:xfrm>
          <a:prstGeom prst="line">
            <a:avLst/>
          </a:prstGeom>
          <a:ln w="63500">
            <a:solidFill>
              <a:srgbClr val="CE7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4897284" y="3561602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4342770" y="3721090"/>
            <a:ext cx="187841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4344961" y="3553821"/>
            <a:ext cx="0" cy="159488"/>
          </a:xfrm>
          <a:prstGeom prst="line">
            <a:avLst/>
          </a:prstGeom>
          <a:ln w="63500">
            <a:solidFill>
              <a:srgbClr val="CE7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4532802" y="3566043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4767923" y="4037578"/>
            <a:ext cx="35440" cy="92959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4803364" y="4967176"/>
            <a:ext cx="701329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5457262" y="3561602"/>
            <a:ext cx="47431" cy="1412662"/>
          </a:xfrm>
          <a:prstGeom prst="line">
            <a:avLst/>
          </a:prstGeom>
          <a:ln w="63500">
            <a:solidFill>
              <a:srgbClr val="CE7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5154028" y="4974264"/>
            <a:ext cx="1" cy="333874"/>
          </a:xfrm>
          <a:prstGeom prst="line">
            <a:avLst/>
          </a:prstGeom>
          <a:ln w="63500">
            <a:solidFill>
              <a:srgbClr val="CE7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5167483" y="5308138"/>
            <a:ext cx="94939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6064670" y="3721090"/>
            <a:ext cx="27272" cy="1575426"/>
          </a:xfrm>
          <a:prstGeom prst="line">
            <a:avLst/>
          </a:prstGeom>
          <a:ln w="63500">
            <a:solidFill>
              <a:srgbClr val="CE7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5857004" y="3721391"/>
            <a:ext cx="375683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5860550" y="3560579"/>
            <a:ext cx="0" cy="15948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6232687" y="3561903"/>
            <a:ext cx="0" cy="159488"/>
          </a:xfrm>
          <a:prstGeom prst="line">
            <a:avLst/>
          </a:prstGeom>
          <a:ln w="41275">
            <a:solidFill>
              <a:srgbClr val="CE7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5642179" y="5308138"/>
            <a:ext cx="1" cy="333874"/>
          </a:xfrm>
          <a:prstGeom prst="line">
            <a:avLst/>
          </a:prstGeom>
          <a:ln w="63500">
            <a:solidFill>
              <a:srgbClr val="CE7D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Oval 74"/>
          <p:cNvSpPr/>
          <p:nvPr/>
        </p:nvSpPr>
        <p:spPr>
          <a:xfrm>
            <a:off x="4290716" y="3324355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/>
        </p:nvSpPr>
        <p:spPr>
          <a:xfrm>
            <a:off x="4646157" y="3332245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5387519" y="3324355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6162944" y="3324355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4979900" y="5856782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Also 5 species!</a:t>
            </a:r>
            <a:endParaRPr lang="en-US" dirty="0"/>
          </a:p>
        </p:txBody>
      </p:sp>
      <p:sp>
        <p:nvSpPr>
          <p:cNvPr id="80" name="Oval 79"/>
          <p:cNvSpPr/>
          <p:nvPr/>
        </p:nvSpPr>
        <p:spPr>
          <a:xfrm>
            <a:off x="1282061" y="3720067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4917110" y="3696063"/>
            <a:ext cx="139486" cy="139486"/>
          </a:xfrm>
          <a:prstGeom prst="ellipse">
            <a:avLst/>
          </a:prstGeom>
          <a:gradFill>
            <a:gsLst>
              <a:gs pos="0">
                <a:srgbClr val="CE7D0D"/>
              </a:gs>
              <a:gs pos="100000">
                <a:srgbClr val="FA980E"/>
              </a:gs>
            </a:gsLst>
          </a:gra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3270024" y="4097092"/>
            <a:ext cx="6643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 smtClean="0"/>
              <a:t>Vs.</a:t>
            </a:r>
            <a:endParaRPr lang="en-US" sz="3200" i="1" dirty="0"/>
          </a:p>
        </p:txBody>
      </p:sp>
    </p:spTree>
    <p:extLst>
      <p:ext uri="{BB962C8B-B14F-4D97-AF65-F5344CB8AC3E}">
        <p14:creationId xmlns:p14="http://schemas.microsoft.com/office/powerpoint/2010/main" val="1724893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5804" y="2466284"/>
            <a:ext cx="5084956" cy="1470025"/>
          </a:xfrm>
        </p:spPr>
        <p:txBody>
          <a:bodyPr>
            <a:normAutofit fontScale="90000"/>
          </a:bodyPr>
          <a:lstStyle/>
          <a:p>
            <a:pPr algn="l"/>
            <a:r>
              <a:rPr lang="en-US" sz="2700" dirty="0" smtClean="0"/>
              <a:t/>
            </a:r>
            <a:br>
              <a:rPr lang="en-US" sz="2700" dirty="0" smtClean="0"/>
            </a:br>
            <a:r>
              <a:rPr lang="en-US" sz="2700" i="1" u="sng" dirty="0" smtClean="0"/>
              <a:t>Observed species</a:t>
            </a:r>
            <a:r>
              <a:rPr lang="en-US" sz="2700" i="1" dirty="0" smtClean="0"/>
              <a:t> </a:t>
            </a:r>
            <a:r>
              <a:rPr lang="en-US" sz="2700" dirty="0" smtClean="0"/>
              <a:t>– simply the number of species observed</a:t>
            </a:r>
            <a:br>
              <a:rPr lang="en-US" sz="2700" dirty="0" smtClean="0"/>
            </a:br>
            <a:r>
              <a:rPr lang="en-US" sz="2700" dirty="0" smtClean="0"/>
              <a:t/>
            </a:r>
            <a:br>
              <a:rPr lang="en-US" sz="2700" dirty="0" smtClean="0"/>
            </a:br>
            <a:r>
              <a:rPr lang="en-US" sz="2700" i="1" u="sng" dirty="0" smtClean="0"/>
              <a:t>Chao1</a:t>
            </a:r>
            <a:r>
              <a:rPr lang="en-US" sz="2700" dirty="0" smtClean="0"/>
              <a:t>- number of species observed, attempting to correct for sampling effort</a:t>
            </a:r>
            <a:br>
              <a:rPr lang="en-US" sz="2700" dirty="0" smtClean="0"/>
            </a:br>
            <a:r>
              <a:rPr lang="en-US" sz="2700" dirty="0" smtClean="0"/>
              <a:t/>
            </a:r>
            <a:br>
              <a:rPr lang="en-US" sz="2700" dirty="0" smtClean="0"/>
            </a:br>
            <a:r>
              <a:rPr lang="en-US" sz="2700" i="1" u="sng" dirty="0" smtClean="0"/>
              <a:t>Faith’s Phylogenetic Diversity (PD) </a:t>
            </a:r>
            <a:r>
              <a:rPr lang="en-US" sz="2700" dirty="0" smtClean="0"/>
              <a:t>– </a:t>
            </a:r>
            <a:br>
              <a:rPr lang="en-US" sz="2700" dirty="0" smtClean="0"/>
            </a:br>
            <a:r>
              <a:rPr lang="en-US" sz="2700" dirty="0" smtClean="0"/>
              <a:t>portion of reference evolutionary tree</a:t>
            </a:r>
            <a:br>
              <a:rPr lang="en-US" sz="2700" dirty="0" smtClean="0"/>
            </a:br>
            <a:r>
              <a:rPr lang="en-US" sz="2700" dirty="0" smtClean="0"/>
              <a:t>represented (weights unrelated species more heavily than close relatives)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>
              <a:solidFill>
                <a:srgbClr val="CE7D0D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0"/>
            <a:ext cx="70511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A980E"/>
                </a:solidFill>
              </a:rPr>
              <a:t>Alpha diversity: </a:t>
            </a:r>
            <a:r>
              <a:rPr lang="en-US" sz="2800" dirty="0" smtClean="0"/>
              <a:t>common</a:t>
            </a:r>
            <a:r>
              <a:rPr lang="en-US" sz="2800" b="1" dirty="0" smtClean="0"/>
              <a:t> </a:t>
            </a:r>
            <a:r>
              <a:rPr lang="en-US" sz="2800" dirty="0" smtClean="0"/>
              <a:t>measures of richness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745804" y="5294270"/>
            <a:ext cx="74188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 smtClean="0"/>
              <a:t>It’s good to know the theory, but </a:t>
            </a:r>
          </a:p>
          <a:p>
            <a:r>
              <a:rPr lang="en-US" sz="3200" i="1" dirty="0" smtClean="0"/>
              <a:t>in practice these are often (but not always) </a:t>
            </a:r>
          </a:p>
          <a:p>
            <a:r>
              <a:rPr lang="en-US" sz="3200" i="1" dirty="0" smtClean="0"/>
              <a:t>highly correlated</a:t>
            </a:r>
            <a:endParaRPr lang="en-US" sz="3200" i="1" dirty="0"/>
          </a:p>
        </p:txBody>
      </p:sp>
      <p:sp>
        <p:nvSpPr>
          <p:cNvPr id="4" name="5-Point Star 3"/>
          <p:cNvSpPr/>
          <p:nvPr/>
        </p:nvSpPr>
        <p:spPr>
          <a:xfrm>
            <a:off x="75415" y="5429838"/>
            <a:ext cx="486523" cy="486523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A980E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19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0"/>
            <a:ext cx="59177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A980E"/>
                </a:solidFill>
              </a:rPr>
              <a:t>Alpha diversity: </a:t>
            </a:r>
            <a:r>
              <a:rPr lang="en-US" sz="2800" b="1" dirty="0" smtClean="0"/>
              <a:t>richness and evenness</a:t>
            </a:r>
            <a:endParaRPr lang="en-US" sz="2800" b="1" dirty="0"/>
          </a:p>
        </p:txBody>
      </p:sp>
      <p:sp>
        <p:nvSpPr>
          <p:cNvPr id="5" name="Rectangle 4"/>
          <p:cNvSpPr/>
          <p:nvPr/>
        </p:nvSpPr>
        <p:spPr>
          <a:xfrm>
            <a:off x="2215499" y="654205"/>
            <a:ext cx="4218755" cy="923330"/>
          </a:xfrm>
          <a:prstGeom prst="rect">
            <a:avLst/>
          </a:prstGeom>
          <a:gradFill>
            <a:gsLst>
              <a:gs pos="0">
                <a:srgbClr val="2DED15">
                  <a:alpha val="15000"/>
                </a:srgbClr>
              </a:gs>
              <a:gs pos="100000">
                <a:schemeClr val="accent3">
                  <a:lumMod val="75000"/>
                  <a:alpha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215499" y="788261"/>
            <a:ext cx="421875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Evenness: </a:t>
            </a:r>
            <a:r>
              <a:rPr lang="en-US" dirty="0" smtClean="0"/>
              <a:t>equal or unequal</a:t>
            </a:r>
            <a:r>
              <a:rPr lang="en-US" b="1" dirty="0" smtClean="0"/>
              <a:t> </a:t>
            </a:r>
            <a:r>
              <a:rPr lang="en-US" dirty="0" smtClean="0"/>
              <a:t>abundance of microbes in a sample</a:t>
            </a:r>
          </a:p>
          <a:p>
            <a:endParaRPr lang="en-US" dirty="0" smtClean="0"/>
          </a:p>
          <a:p>
            <a:r>
              <a:rPr lang="en-US" dirty="0" smtClean="0"/>
              <a:t>(</a:t>
            </a:r>
            <a:r>
              <a:rPr lang="en-US" i="1" dirty="0" smtClean="0"/>
              <a:t>“the top 1% of most abundant OTUs account for 70% of sequence reads”)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5486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15499" y="654205"/>
            <a:ext cx="4218755" cy="923330"/>
          </a:xfrm>
          <a:prstGeom prst="rect">
            <a:avLst/>
          </a:prstGeom>
          <a:gradFill>
            <a:gsLst>
              <a:gs pos="0">
                <a:srgbClr val="2DED15">
                  <a:alpha val="15000"/>
                </a:srgbClr>
              </a:gs>
              <a:gs pos="100000">
                <a:schemeClr val="accent3">
                  <a:lumMod val="75000"/>
                  <a:alpha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0"/>
            <a:ext cx="59177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A980E"/>
                </a:solidFill>
              </a:rPr>
              <a:t>Alpha diversity: </a:t>
            </a:r>
            <a:r>
              <a:rPr lang="en-US" sz="2800" b="1" dirty="0" smtClean="0"/>
              <a:t>richness and evenness</a:t>
            </a:r>
            <a:endParaRPr lang="en-US" sz="2800" b="1" dirty="0"/>
          </a:p>
        </p:txBody>
      </p:sp>
      <p:sp>
        <p:nvSpPr>
          <p:cNvPr id="4" name="Rectangle 3"/>
          <p:cNvSpPr/>
          <p:nvPr/>
        </p:nvSpPr>
        <p:spPr>
          <a:xfrm>
            <a:off x="2215499" y="788261"/>
            <a:ext cx="42187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Evenness: </a:t>
            </a:r>
            <a:r>
              <a:rPr lang="en-US" dirty="0" smtClean="0"/>
              <a:t>equal or unequal</a:t>
            </a:r>
            <a:r>
              <a:rPr lang="en-US" b="1" dirty="0" smtClean="0"/>
              <a:t> </a:t>
            </a:r>
            <a:r>
              <a:rPr lang="en-US" dirty="0" smtClean="0"/>
              <a:t>abundance of microbes</a:t>
            </a:r>
          </a:p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45" t="28012" r="-2724" b="1330"/>
          <a:stretch/>
        </p:blipFill>
        <p:spPr>
          <a:xfrm>
            <a:off x="2386595" y="1711591"/>
            <a:ext cx="3835785" cy="495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94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1510" y="267629"/>
            <a:ext cx="1972681" cy="923330"/>
          </a:xfrm>
          <a:prstGeom prst="rect">
            <a:avLst/>
          </a:prstGeom>
          <a:gradFill>
            <a:gsLst>
              <a:gs pos="0">
                <a:schemeClr val="accent1">
                  <a:tint val="100000"/>
                  <a:shade val="100000"/>
                  <a:satMod val="130000"/>
                  <a:alpha val="1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34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11510" y="267629"/>
            <a:ext cx="21521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Richness: </a:t>
            </a:r>
            <a:r>
              <a:rPr lang="en-US" b="1" dirty="0" smtClean="0"/>
              <a:t> </a:t>
            </a:r>
            <a:r>
              <a:rPr lang="en-US" dirty="0" smtClean="0"/>
              <a:t>OTU</a:t>
            </a:r>
            <a:r>
              <a:rPr lang="en-US" b="1" dirty="0" smtClean="0"/>
              <a:t> </a:t>
            </a:r>
            <a:r>
              <a:rPr lang="en-US" dirty="0" smtClean="0"/>
              <a:t>diversity within </a:t>
            </a:r>
            <a:r>
              <a:rPr lang="en-US" dirty="0"/>
              <a:t>a </a:t>
            </a:r>
            <a:r>
              <a:rPr lang="en-US" dirty="0" smtClean="0"/>
              <a:t>sample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44964" y="2059259"/>
            <a:ext cx="1972681" cy="923330"/>
          </a:xfrm>
          <a:prstGeom prst="rect">
            <a:avLst/>
          </a:prstGeom>
          <a:gradFill>
            <a:gsLst>
              <a:gs pos="0">
                <a:srgbClr val="2DED15">
                  <a:alpha val="15000"/>
                </a:srgbClr>
              </a:gs>
              <a:gs pos="100000">
                <a:schemeClr val="accent3">
                  <a:lumMod val="75000"/>
                  <a:alpha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3812" y="2059259"/>
            <a:ext cx="21521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Evenness:</a:t>
            </a:r>
            <a:r>
              <a:rPr lang="en-US" dirty="0"/>
              <a:t> equal or unequal</a:t>
            </a:r>
            <a:r>
              <a:rPr lang="en-US" b="1" dirty="0"/>
              <a:t> </a:t>
            </a:r>
            <a:r>
              <a:rPr lang="en-US" dirty="0" smtClean="0"/>
              <a:t>OTU</a:t>
            </a:r>
            <a:r>
              <a:rPr lang="en-US" b="1" dirty="0" smtClean="0"/>
              <a:t> </a:t>
            </a:r>
            <a:r>
              <a:rPr lang="en-US" dirty="0" smtClean="0"/>
              <a:t>abundance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3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1510" y="267629"/>
            <a:ext cx="1972681" cy="923330"/>
          </a:xfrm>
          <a:prstGeom prst="rect">
            <a:avLst/>
          </a:prstGeom>
          <a:gradFill>
            <a:gsLst>
              <a:gs pos="0">
                <a:schemeClr val="accent1">
                  <a:tint val="100000"/>
                  <a:shade val="100000"/>
                  <a:satMod val="130000"/>
                  <a:alpha val="1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34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r="34" b="2"/>
          <a:stretch/>
        </p:blipFill>
        <p:spPr>
          <a:xfrm>
            <a:off x="2262612" y="130557"/>
            <a:ext cx="6892539" cy="659362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11510" y="267629"/>
            <a:ext cx="21521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Richness: </a:t>
            </a:r>
            <a:r>
              <a:rPr lang="en-US" b="1" dirty="0" smtClean="0"/>
              <a:t> </a:t>
            </a:r>
            <a:r>
              <a:rPr lang="en-US" dirty="0" smtClean="0"/>
              <a:t>OTU</a:t>
            </a:r>
            <a:r>
              <a:rPr lang="en-US" b="1" dirty="0" smtClean="0"/>
              <a:t> </a:t>
            </a:r>
            <a:r>
              <a:rPr lang="en-US" dirty="0" smtClean="0"/>
              <a:t>diversity within </a:t>
            </a:r>
            <a:r>
              <a:rPr lang="en-US" dirty="0"/>
              <a:t>a </a:t>
            </a:r>
            <a:r>
              <a:rPr lang="en-US" dirty="0" smtClean="0"/>
              <a:t>sample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44964" y="2059259"/>
            <a:ext cx="1972681" cy="923330"/>
          </a:xfrm>
          <a:prstGeom prst="rect">
            <a:avLst/>
          </a:prstGeom>
          <a:gradFill>
            <a:gsLst>
              <a:gs pos="0">
                <a:srgbClr val="2DED15">
                  <a:alpha val="15000"/>
                </a:srgbClr>
              </a:gs>
              <a:gs pos="100000">
                <a:schemeClr val="accent3">
                  <a:lumMod val="75000"/>
                  <a:alpha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3812" y="2059259"/>
            <a:ext cx="21521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Evenness:</a:t>
            </a:r>
            <a:r>
              <a:rPr lang="en-US" dirty="0"/>
              <a:t> equal or unequal</a:t>
            </a:r>
            <a:r>
              <a:rPr lang="en-US" b="1" dirty="0"/>
              <a:t> </a:t>
            </a:r>
            <a:r>
              <a:rPr lang="en-US" dirty="0" smtClean="0"/>
              <a:t>OTU</a:t>
            </a:r>
            <a:r>
              <a:rPr lang="en-US" b="1" dirty="0" smtClean="0"/>
              <a:t> </a:t>
            </a:r>
            <a:r>
              <a:rPr lang="en-US" dirty="0" smtClean="0"/>
              <a:t>abundance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2857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enario_1_specific_pathogen_w_table-0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324" b="10"/>
          <a:stretch/>
        </p:blipFill>
        <p:spPr>
          <a:xfrm>
            <a:off x="115332" y="1194969"/>
            <a:ext cx="6335245" cy="284216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42768" y="794859"/>
            <a:ext cx="10182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Myriad Pro"/>
                <a:cs typeface="Myriad Pro"/>
              </a:rPr>
              <a:t>Healthy</a:t>
            </a:r>
            <a:r>
              <a:rPr lang="en-US" dirty="0" smtClean="0">
                <a:latin typeface="Myriad Pro"/>
                <a:cs typeface="Myriad Pro"/>
              </a:rPr>
              <a:t> </a:t>
            </a:r>
            <a:endParaRPr lang="en-US" dirty="0">
              <a:latin typeface="Myriad Pro"/>
              <a:cs typeface="Myriad Pro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77436" y="810248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Myriad Pro"/>
                <a:cs typeface="Myriad Pro"/>
              </a:rPr>
              <a:t>Diseased </a:t>
            </a:r>
            <a:endParaRPr lang="en-US" dirty="0">
              <a:latin typeface="Myriad Pro"/>
              <a:cs typeface="Myriad Pro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412" y="4519743"/>
            <a:ext cx="4699000" cy="6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563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814" r="31814"/>
          <a:stretch/>
        </p:blipFill>
        <p:spPr>
          <a:xfrm>
            <a:off x="731520" y="21266"/>
            <a:ext cx="63824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265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828207"/>
            <a:ext cx="2761555" cy="1470025"/>
          </a:xfrm>
        </p:spPr>
        <p:txBody>
          <a:bodyPr>
            <a:normAutofit fontScale="90000"/>
          </a:bodyPr>
          <a:lstStyle/>
          <a:p>
            <a:pPr algn="l"/>
            <a:r>
              <a:rPr lang="en-US" sz="2700" dirty="0" smtClean="0"/>
              <a:t>Microbial communities </a:t>
            </a:r>
            <a:br>
              <a:rPr lang="en-US" sz="2700" dirty="0" smtClean="0"/>
            </a:br>
            <a:r>
              <a:rPr lang="en-US" sz="2700" dirty="0" smtClean="0"/>
              <a:t>typically have relatively </a:t>
            </a:r>
            <a:br>
              <a:rPr lang="en-US" sz="2700" dirty="0" smtClean="0"/>
            </a:br>
            <a:r>
              <a:rPr lang="en-US" sz="2700" b="1" dirty="0" smtClean="0"/>
              <a:t>few</a:t>
            </a:r>
            <a:r>
              <a:rPr lang="en-US" sz="2700" dirty="0" smtClean="0"/>
              <a:t> </a:t>
            </a:r>
            <a:r>
              <a:rPr lang="en-US" sz="2700" b="1" dirty="0" smtClean="0"/>
              <a:t>abundant</a:t>
            </a:r>
            <a:r>
              <a:rPr lang="en-US" sz="2700" dirty="0" smtClean="0"/>
              <a:t> OTUs, and </a:t>
            </a:r>
            <a:r>
              <a:rPr lang="en-US" sz="2700" b="1" dirty="0" smtClean="0"/>
              <a:t>many rare</a:t>
            </a:r>
            <a:r>
              <a:rPr lang="en-US" sz="2700" dirty="0" smtClean="0"/>
              <a:t> OTUs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>
              <a:solidFill>
                <a:srgbClr val="CE7D0D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814" r="31814"/>
          <a:stretch/>
        </p:blipFill>
        <p:spPr>
          <a:xfrm>
            <a:off x="731520" y="21266"/>
            <a:ext cx="63824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303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3054838"/>
            <a:ext cx="2761555" cy="1470025"/>
          </a:xfrm>
        </p:spPr>
        <p:txBody>
          <a:bodyPr>
            <a:normAutofit fontScale="90000"/>
          </a:bodyPr>
          <a:lstStyle/>
          <a:p>
            <a:pPr algn="l"/>
            <a:r>
              <a:rPr lang="en-US" sz="2700" dirty="0" smtClean="0"/>
              <a:t>Microbial communities </a:t>
            </a:r>
            <a:br>
              <a:rPr lang="en-US" sz="2700" dirty="0" smtClean="0"/>
            </a:br>
            <a:r>
              <a:rPr lang="en-US" sz="2700" dirty="0" smtClean="0"/>
              <a:t>typically have relatively </a:t>
            </a:r>
            <a:br>
              <a:rPr lang="en-US" sz="2700" dirty="0" smtClean="0"/>
            </a:br>
            <a:r>
              <a:rPr lang="en-US" sz="2700" b="1" dirty="0" smtClean="0"/>
              <a:t>few</a:t>
            </a:r>
            <a:r>
              <a:rPr lang="en-US" sz="2700" dirty="0" smtClean="0"/>
              <a:t> </a:t>
            </a:r>
            <a:r>
              <a:rPr lang="en-US" sz="2700" b="1" dirty="0" smtClean="0"/>
              <a:t>abundant</a:t>
            </a:r>
            <a:r>
              <a:rPr lang="en-US" sz="2700" dirty="0" smtClean="0"/>
              <a:t> OTUs, and </a:t>
            </a:r>
            <a:r>
              <a:rPr lang="en-US" sz="2700" b="1" dirty="0" smtClean="0"/>
              <a:t>many rare</a:t>
            </a:r>
            <a:r>
              <a:rPr lang="en-US" sz="2700" dirty="0" smtClean="0"/>
              <a:t> OTUs</a:t>
            </a:r>
            <a:br>
              <a:rPr lang="en-US" sz="2700" dirty="0" smtClean="0"/>
            </a:br>
            <a:r>
              <a:rPr lang="en-US" sz="2700" dirty="0" smtClean="0"/>
              <a:t/>
            </a:r>
            <a:br>
              <a:rPr lang="en-US" sz="2700" dirty="0" smtClean="0"/>
            </a:br>
            <a:r>
              <a:rPr lang="en-US" sz="2700" i="1" dirty="0" smtClean="0"/>
              <a:t>(i.e. they are not </a:t>
            </a:r>
            <a:br>
              <a:rPr lang="en-US" sz="2700" i="1" dirty="0" smtClean="0"/>
            </a:br>
            <a:r>
              <a:rPr lang="en-US" sz="2700" i="1" dirty="0" smtClean="0"/>
              <a:t>perfectly even, and </a:t>
            </a:r>
            <a:br>
              <a:rPr lang="en-US" sz="2700" i="1" dirty="0" smtClean="0"/>
            </a:br>
            <a:r>
              <a:rPr lang="en-US" sz="2700" i="1" dirty="0" smtClean="0"/>
              <a:t>counts are far from </a:t>
            </a:r>
            <a:br>
              <a:rPr lang="en-US" sz="2700" i="1" dirty="0" smtClean="0"/>
            </a:br>
            <a:r>
              <a:rPr lang="en-US" sz="2700" i="1" dirty="0" smtClean="0"/>
              <a:t>uniformly distributed</a:t>
            </a:r>
            <a:br>
              <a:rPr lang="en-US" sz="2700" i="1" dirty="0" smtClean="0"/>
            </a:br>
            <a:r>
              <a:rPr lang="en-US" sz="2700" i="1" dirty="0" smtClean="0"/>
              <a:t>across species)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>
              <a:solidFill>
                <a:srgbClr val="CE7D0D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814" r="31814"/>
          <a:stretch/>
        </p:blipFill>
        <p:spPr>
          <a:xfrm>
            <a:off x="731520" y="21266"/>
            <a:ext cx="63824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167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3054838"/>
            <a:ext cx="2761555" cy="1470025"/>
          </a:xfrm>
        </p:spPr>
        <p:txBody>
          <a:bodyPr>
            <a:normAutofit fontScale="90000"/>
          </a:bodyPr>
          <a:lstStyle/>
          <a:p>
            <a:pPr algn="l"/>
            <a:r>
              <a:rPr lang="en-US" sz="2700" dirty="0" smtClean="0"/>
              <a:t>Microbial communities </a:t>
            </a:r>
            <a:br>
              <a:rPr lang="en-US" sz="2700" dirty="0" smtClean="0"/>
            </a:br>
            <a:r>
              <a:rPr lang="en-US" sz="2700" dirty="0" smtClean="0"/>
              <a:t>typically have relatively </a:t>
            </a:r>
            <a:br>
              <a:rPr lang="en-US" sz="2700" dirty="0" smtClean="0"/>
            </a:br>
            <a:r>
              <a:rPr lang="en-US" sz="2700" b="1" dirty="0" smtClean="0"/>
              <a:t>few</a:t>
            </a:r>
            <a:r>
              <a:rPr lang="en-US" sz="2700" dirty="0" smtClean="0"/>
              <a:t> </a:t>
            </a:r>
            <a:r>
              <a:rPr lang="en-US" sz="2700" b="1" dirty="0" smtClean="0"/>
              <a:t>abundant</a:t>
            </a:r>
            <a:r>
              <a:rPr lang="en-US" sz="2700" dirty="0" smtClean="0"/>
              <a:t> OTUs, and </a:t>
            </a:r>
            <a:r>
              <a:rPr lang="en-US" sz="2700" b="1" dirty="0" smtClean="0"/>
              <a:t>many rare</a:t>
            </a:r>
            <a:r>
              <a:rPr lang="en-US" sz="2700" dirty="0" smtClean="0"/>
              <a:t> OTUs</a:t>
            </a:r>
            <a:br>
              <a:rPr lang="en-US" sz="2700" dirty="0" smtClean="0"/>
            </a:br>
            <a:r>
              <a:rPr lang="en-US" sz="2700" dirty="0" smtClean="0"/>
              <a:t/>
            </a:r>
            <a:br>
              <a:rPr lang="en-US" sz="2700" dirty="0" smtClean="0"/>
            </a:br>
            <a:r>
              <a:rPr lang="en-US" sz="2700" i="1" dirty="0" smtClean="0"/>
              <a:t>(i.e. they are not </a:t>
            </a:r>
            <a:br>
              <a:rPr lang="en-US" sz="2700" i="1" dirty="0" smtClean="0"/>
            </a:br>
            <a:r>
              <a:rPr lang="en-US" sz="2700" i="1" dirty="0" smtClean="0"/>
              <a:t>perfectly even, and </a:t>
            </a:r>
            <a:br>
              <a:rPr lang="en-US" sz="2700" i="1" dirty="0" smtClean="0"/>
            </a:br>
            <a:r>
              <a:rPr lang="en-US" sz="2700" i="1" dirty="0" smtClean="0"/>
              <a:t>counts are far from </a:t>
            </a:r>
            <a:br>
              <a:rPr lang="en-US" sz="2700" i="1" dirty="0" smtClean="0"/>
            </a:br>
            <a:r>
              <a:rPr lang="en-US" sz="2700" i="1" dirty="0" smtClean="0"/>
              <a:t>uniformly distributed</a:t>
            </a:r>
            <a:br>
              <a:rPr lang="en-US" sz="2700" i="1" dirty="0" smtClean="0"/>
            </a:br>
            <a:r>
              <a:rPr lang="en-US" sz="2700" i="1" dirty="0" smtClean="0"/>
              <a:t>across species)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>
              <a:solidFill>
                <a:srgbClr val="CE7D0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555" y="21266"/>
            <a:ext cx="63824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27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732048" y="1734662"/>
            <a:ext cx="747131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What implications does this </a:t>
            </a:r>
          </a:p>
          <a:p>
            <a:r>
              <a:rPr lang="en-US" sz="2800" dirty="0"/>
              <a:t>h</a:t>
            </a:r>
            <a:r>
              <a:rPr lang="en-US" sz="2800" dirty="0" smtClean="0"/>
              <a:t>ave for microbial community</a:t>
            </a:r>
          </a:p>
          <a:p>
            <a:r>
              <a:rPr lang="en-US" sz="2800" dirty="0"/>
              <a:t>a</a:t>
            </a:r>
            <a:r>
              <a:rPr lang="en-US" sz="2800" dirty="0" smtClean="0"/>
              <a:t>nalysis? 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2732048" y="3039355"/>
            <a:ext cx="4727704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800" dirty="0" smtClean="0"/>
          </a:p>
          <a:p>
            <a:r>
              <a:rPr lang="en-US" sz="2800" b="1" dirty="0" smtClean="0"/>
              <a:t>Implication 1</a:t>
            </a:r>
            <a:r>
              <a:rPr lang="en-US" sz="2800" dirty="0" smtClean="0"/>
              <a:t>:</a:t>
            </a:r>
          </a:p>
          <a:p>
            <a:r>
              <a:rPr lang="en-US" sz="2800" dirty="0" smtClean="0"/>
              <a:t>Until the community is fully</a:t>
            </a:r>
          </a:p>
          <a:p>
            <a:r>
              <a:rPr lang="en-US" sz="2800" dirty="0" smtClean="0"/>
              <a:t>enumerated, deeper sampling </a:t>
            </a:r>
          </a:p>
          <a:p>
            <a:r>
              <a:rPr lang="en-US" sz="2800" dirty="0" smtClean="0"/>
              <a:t>(i.e. more DNA sequences) will </a:t>
            </a:r>
          </a:p>
          <a:p>
            <a:r>
              <a:rPr lang="en-US" sz="2800" dirty="0"/>
              <a:t>u</a:t>
            </a:r>
            <a:r>
              <a:rPr lang="en-US" sz="2800" dirty="0" smtClean="0"/>
              <a:t>ncover more unique OTUs </a:t>
            </a:r>
          </a:p>
        </p:txBody>
      </p:sp>
    </p:spTree>
    <p:extLst>
      <p:ext uri="{BB962C8B-B14F-4D97-AF65-F5344CB8AC3E}">
        <p14:creationId xmlns:p14="http://schemas.microsoft.com/office/powerpoint/2010/main" val="31737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44965" y="87852"/>
            <a:ext cx="73994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/>
              <a:t>Let’s </a:t>
            </a:r>
            <a:r>
              <a:rPr lang="en-US" sz="2800" b="1" dirty="0" smtClean="0"/>
              <a:t>do some (back of the envelope) simulation:</a:t>
            </a:r>
          </a:p>
        </p:txBody>
      </p:sp>
    </p:spTree>
    <p:extLst>
      <p:ext uri="{BB962C8B-B14F-4D97-AF65-F5344CB8AC3E}">
        <p14:creationId xmlns:p14="http://schemas.microsoft.com/office/powerpoint/2010/main" val="832402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31" y="349462"/>
            <a:ext cx="8633518" cy="647513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4965" y="87852"/>
            <a:ext cx="73994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/>
              <a:t>Let’s </a:t>
            </a:r>
            <a:r>
              <a:rPr lang="en-US" sz="2800" b="1" dirty="0" smtClean="0"/>
              <a:t>do some (back of the envelope) simulation:</a:t>
            </a:r>
          </a:p>
        </p:txBody>
      </p:sp>
    </p:spTree>
    <p:extLst>
      <p:ext uri="{BB962C8B-B14F-4D97-AF65-F5344CB8AC3E}">
        <p14:creationId xmlns:p14="http://schemas.microsoft.com/office/powerpoint/2010/main" val="148630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31" y="349462"/>
            <a:ext cx="8633518" cy="647513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4965" y="87852"/>
            <a:ext cx="73994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/>
              <a:t>Let’s </a:t>
            </a:r>
            <a:r>
              <a:rPr lang="en-US" sz="2800" b="1" dirty="0" smtClean="0"/>
              <a:t>do some (back of the envelope) simulation:</a:t>
            </a:r>
          </a:p>
        </p:txBody>
      </p:sp>
    </p:spTree>
    <p:extLst>
      <p:ext uri="{BB962C8B-B14F-4D97-AF65-F5344CB8AC3E}">
        <p14:creationId xmlns:p14="http://schemas.microsoft.com/office/powerpoint/2010/main" val="839143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31" y="349462"/>
            <a:ext cx="8633517" cy="647513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4965" y="87852"/>
            <a:ext cx="73994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/>
              <a:t>Let’s </a:t>
            </a:r>
            <a:r>
              <a:rPr lang="en-US" sz="2800" b="1" dirty="0" smtClean="0"/>
              <a:t>do some (back of the envelope) simulation:</a:t>
            </a:r>
          </a:p>
        </p:txBody>
      </p:sp>
    </p:spTree>
    <p:extLst>
      <p:ext uri="{BB962C8B-B14F-4D97-AF65-F5344CB8AC3E}">
        <p14:creationId xmlns:p14="http://schemas.microsoft.com/office/powerpoint/2010/main" val="962803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31" y="349462"/>
            <a:ext cx="8633517" cy="647513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4965" y="87852"/>
            <a:ext cx="73994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/>
              <a:t>Let’s </a:t>
            </a:r>
            <a:r>
              <a:rPr lang="en-US" sz="2800" b="1" dirty="0" smtClean="0"/>
              <a:t>do some (back of the envelope) simulation:</a:t>
            </a:r>
          </a:p>
        </p:txBody>
      </p:sp>
    </p:spTree>
    <p:extLst>
      <p:ext uri="{BB962C8B-B14F-4D97-AF65-F5344CB8AC3E}">
        <p14:creationId xmlns:p14="http://schemas.microsoft.com/office/powerpoint/2010/main" val="556640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0" y="-96927"/>
            <a:ext cx="9144000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A980E"/>
                </a:solidFill>
              </a:rPr>
              <a:t>Measuring </a:t>
            </a:r>
            <a:r>
              <a:rPr lang="en-US" dirty="0" err="1" smtClean="0">
                <a:solidFill>
                  <a:srgbClr val="FA980E"/>
                </a:solidFill>
              </a:rPr>
              <a:t>microbiomes</a:t>
            </a:r>
            <a:r>
              <a:rPr lang="en-US" dirty="0">
                <a:solidFill>
                  <a:srgbClr val="FA980E"/>
                </a:solidFill>
              </a:rPr>
              <a:t>:</a:t>
            </a:r>
            <a:r>
              <a:rPr lang="en-US" dirty="0" smtClean="0">
                <a:solidFill>
                  <a:srgbClr val="FA980E"/>
                </a:solidFill>
              </a:rPr>
              <a:t> </a:t>
            </a:r>
          </a:p>
          <a:p>
            <a:r>
              <a:rPr lang="en-US" dirty="0" smtClean="0"/>
              <a:t>β Diversity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0" y="1526394"/>
            <a:ext cx="8947694" cy="3631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s-IS" sz="1600" dirty="0" smtClean="0"/>
          </a:p>
          <a:p>
            <a:endParaRPr lang="en-US" sz="1600" dirty="0" smtClean="0"/>
          </a:p>
          <a:p>
            <a:endParaRPr lang="en-US" sz="1600" dirty="0"/>
          </a:p>
          <a:p>
            <a:r>
              <a:rPr lang="en-US" sz="1600" dirty="0" smtClean="0"/>
              <a:t>         </a:t>
            </a:r>
            <a:endParaRPr lang="en-US" sz="1600" dirty="0"/>
          </a:p>
          <a:p>
            <a:pPr lvl="1"/>
            <a:endParaRPr lang="en-US" sz="1600" dirty="0" smtClean="0"/>
          </a:p>
          <a:p>
            <a:pPr lvl="1"/>
            <a:endParaRPr lang="en-US" sz="1400" dirty="0"/>
          </a:p>
          <a:p>
            <a:r>
              <a:rPr lang="is-IS" sz="1400" dirty="0" smtClean="0"/>
              <a:t>	</a:t>
            </a:r>
          </a:p>
          <a:p>
            <a:pPr marL="342900" indent="-342900">
              <a:buAutoNum type="arabicParenR" startAt="4"/>
            </a:pPr>
            <a:endParaRPr lang="is-IS" sz="1400" dirty="0"/>
          </a:p>
          <a:p>
            <a:endParaRPr lang="is-IS" sz="1400" dirty="0" smtClean="0"/>
          </a:p>
          <a:p>
            <a:endParaRPr lang="is-IS" sz="1400" dirty="0" smtClean="0"/>
          </a:p>
          <a:p>
            <a:pPr marL="342900" indent="-342900">
              <a:buAutoNum type="arabicParenR"/>
            </a:pPr>
            <a:endParaRPr lang="is-IS" sz="1400" dirty="0" smtClean="0"/>
          </a:p>
          <a:p>
            <a:endParaRPr lang="is-IS" sz="1400" dirty="0"/>
          </a:p>
          <a:p>
            <a:endParaRPr lang="is-IS" sz="1400" dirty="0" smtClean="0"/>
          </a:p>
          <a:p>
            <a:endParaRPr lang="is-IS" sz="1400" dirty="0" smtClean="0"/>
          </a:p>
          <a:p>
            <a:endParaRPr lang="is-IS" sz="1200" dirty="0"/>
          </a:p>
          <a:p>
            <a:endParaRPr lang="en-US" sz="1200" dirty="0"/>
          </a:p>
        </p:txBody>
      </p:sp>
      <p:pic>
        <p:nvPicPr>
          <p:cNvPr id="4" name="Picture 3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71376" y="5098786"/>
            <a:ext cx="1454814" cy="1937449"/>
          </a:xfrm>
          <a:prstGeom prst="rect">
            <a:avLst/>
          </a:prstGeom>
        </p:spPr>
      </p:pic>
      <p:pic>
        <p:nvPicPr>
          <p:cNvPr id="5" name="Picture 4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7973052" y="4967017"/>
            <a:ext cx="1170948" cy="206921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246038" y="1526394"/>
            <a:ext cx="5103155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Jaccard</a:t>
            </a:r>
            <a:r>
              <a:rPr lang="en-US" b="1" dirty="0" smtClean="0"/>
              <a:t> distance(s1,s2): </a:t>
            </a:r>
            <a:r>
              <a:rPr lang="en-US" dirty="0" smtClean="0"/>
              <a:t>compares shared vs. unique</a:t>
            </a:r>
          </a:p>
          <a:p>
            <a:r>
              <a:rPr lang="en-US" dirty="0" smtClean="0"/>
              <a:t>OTUs.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S1 and S2 share 3 of 4 OTUs, so they differ</a:t>
            </a:r>
          </a:p>
          <a:p>
            <a:r>
              <a:rPr lang="en-US" dirty="0"/>
              <a:t>i</a:t>
            </a:r>
            <a:r>
              <a:rPr lang="en-US" dirty="0" smtClean="0"/>
              <a:t>n only 1 of 4 OTUs,  or 0.25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2246038" y="2446204"/>
            <a:ext cx="3826926" cy="1282700"/>
            <a:chOff x="0" y="2446204"/>
            <a:chExt cx="3826926" cy="1282700"/>
          </a:xfrm>
        </p:grpSpPr>
        <p:pic>
          <p:nvPicPr>
            <p:cNvPr id="3" name="Picture 2" descr="Screen Shot 2017-01-11 at 4.54.56 PM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46204"/>
              <a:ext cx="2552700" cy="128270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861868" y="2683426"/>
              <a:ext cx="1690832" cy="771134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861868" y="2683425"/>
              <a:ext cx="1690832" cy="545251"/>
            </a:xfrm>
            <a:prstGeom prst="rect">
              <a:avLst/>
            </a:prstGeom>
            <a:solidFill>
              <a:srgbClr val="FA980E">
                <a:alpha val="50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ight Bracket 6"/>
            <p:cNvSpPr/>
            <p:nvPr/>
          </p:nvSpPr>
          <p:spPr>
            <a:xfrm>
              <a:off x="2687549" y="2683425"/>
              <a:ext cx="82670" cy="771135"/>
            </a:xfrm>
            <a:prstGeom prst="rightBracket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879449" y="3096567"/>
              <a:ext cx="7500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Union</a:t>
              </a:r>
              <a:endParaRPr lang="en-US" dirty="0"/>
            </a:p>
          </p:txBody>
        </p:sp>
        <p:sp>
          <p:nvSpPr>
            <p:cNvPr id="15" name="Right Bracket 14"/>
            <p:cNvSpPr/>
            <p:nvPr/>
          </p:nvSpPr>
          <p:spPr>
            <a:xfrm>
              <a:off x="2839949" y="2703716"/>
              <a:ext cx="82670" cy="524960"/>
            </a:xfrm>
            <a:prstGeom prst="rightBracket">
              <a:avLst/>
            </a:prstGeom>
            <a:ln>
              <a:solidFill>
                <a:srgbClr val="FA980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967909" y="2582345"/>
              <a:ext cx="85901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A980E"/>
                  </a:solidFill>
                </a:rPr>
                <a:t>Inter-</a:t>
              </a:r>
            </a:p>
            <a:p>
              <a:r>
                <a:rPr lang="en-US" dirty="0" smtClean="0">
                  <a:solidFill>
                    <a:srgbClr val="FA980E"/>
                  </a:solidFill>
                </a:rPr>
                <a:t>section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021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31" y="349462"/>
            <a:ext cx="8633516" cy="647513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4965" y="87852"/>
            <a:ext cx="73994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/>
              <a:t>Let’s </a:t>
            </a:r>
            <a:r>
              <a:rPr lang="en-US" sz="2800" b="1" dirty="0" smtClean="0"/>
              <a:t>do some (back of the envelope) simulation:</a:t>
            </a:r>
          </a:p>
        </p:txBody>
      </p:sp>
    </p:spTree>
    <p:extLst>
      <p:ext uri="{BB962C8B-B14F-4D97-AF65-F5344CB8AC3E}">
        <p14:creationId xmlns:p14="http://schemas.microsoft.com/office/powerpoint/2010/main" val="101436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31" y="349462"/>
            <a:ext cx="8633516" cy="647513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4965" y="87852"/>
            <a:ext cx="73994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/>
              <a:t>Let’s </a:t>
            </a:r>
            <a:r>
              <a:rPr lang="en-US" sz="2800" b="1" dirty="0" smtClean="0"/>
              <a:t>do some (back of the envelope) simulation:</a:t>
            </a:r>
          </a:p>
        </p:txBody>
      </p:sp>
    </p:spTree>
    <p:extLst>
      <p:ext uri="{BB962C8B-B14F-4D97-AF65-F5344CB8AC3E}">
        <p14:creationId xmlns:p14="http://schemas.microsoft.com/office/powerpoint/2010/main" val="1778072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309567" y="1767196"/>
            <a:ext cx="4727704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800" dirty="0" smtClean="0"/>
          </a:p>
          <a:p>
            <a:r>
              <a:rPr lang="en-US" sz="2800" b="1" dirty="0" smtClean="0"/>
              <a:t>Implication 1</a:t>
            </a:r>
            <a:r>
              <a:rPr lang="en-US" sz="2800" dirty="0" smtClean="0"/>
              <a:t>:</a:t>
            </a:r>
          </a:p>
          <a:p>
            <a:r>
              <a:rPr lang="en-US" sz="2800" dirty="0" smtClean="0"/>
              <a:t>Until the community is fully</a:t>
            </a:r>
          </a:p>
          <a:p>
            <a:r>
              <a:rPr lang="en-US" sz="2800" dirty="0" smtClean="0"/>
              <a:t>enumerated, deeper sampling </a:t>
            </a:r>
          </a:p>
          <a:p>
            <a:r>
              <a:rPr lang="en-US" sz="2800" dirty="0" smtClean="0"/>
              <a:t>(i.e. more DNA sequences) will </a:t>
            </a:r>
          </a:p>
          <a:p>
            <a:r>
              <a:rPr lang="en-US" sz="2800" dirty="0"/>
              <a:t>u</a:t>
            </a:r>
            <a:r>
              <a:rPr lang="en-US" sz="2800" dirty="0" smtClean="0"/>
              <a:t>ncover more unique OTUs </a:t>
            </a:r>
          </a:p>
        </p:txBody>
      </p:sp>
    </p:spTree>
    <p:extLst>
      <p:ext uri="{BB962C8B-B14F-4D97-AF65-F5344CB8AC3E}">
        <p14:creationId xmlns:p14="http://schemas.microsoft.com/office/powerpoint/2010/main" val="1823895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09567" y="1767196"/>
            <a:ext cx="6546151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800" dirty="0" smtClean="0"/>
          </a:p>
          <a:p>
            <a:r>
              <a:rPr lang="en-US" sz="2800" b="1" dirty="0" smtClean="0"/>
              <a:t>Implication 2</a:t>
            </a:r>
            <a:r>
              <a:rPr lang="en-US" sz="2800" dirty="0" smtClean="0"/>
              <a:t>:</a:t>
            </a:r>
          </a:p>
          <a:p>
            <a:r>
              <a:rPr lang="en-US" sz="2800" dirty="0" smtClean="0"/>
              <a:t>Depending on whether rare or common</a:t>
            </a:r>
          </a:p>
          <a:p>
            <a:r>
              <a:rPr lang="en-US" sz="2800" dirty="0" smtClean="0"/>
              <a:t>taxa are preferentially shared between </a:t>
            </a:r>
          </a:p>
          <a:p>
            <a:r>
              <a:rPr lang="en-US" sz="2800" dirty="0" smtClean="0"/>
              <a:t>two samples, Beta-diversity will increase or </a:t>
            </a:r>
          </a:p>
          <a:p>
            <a:r>
              <a:rPr lang="en-US" sz="2800" dirty="0"/>
              <a:t>d</a:t>
            </a:r>
            <a:r>
              <a:rPr lang="en-US" sz="2800" dirty="0" smtClean="0"/>
              <a:t>ecrease with sampling depth  </a:t>
            </a:r>
          </a:p>
        </p:txBody>
      </p:sp>
    </p:spTree>
    <p:extLst>
      <p:ext uri="{BB962C8B-B14F-4D97-AF65-F5344CB8AC3E}">
        <p14:creationId xmlns:p14="http://schemas.microsoft.com/office/powerpoint/2010/main" val="1030696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0" y="-96927"/>
            <a:ext cx="9144000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A980E"/>
                </a:solidFill>
              </a:rPr>
              <a:t>Measuring </a:t>
            </a:r>
            <a:r>
              <a:rPr lang="en-US" dirty="0" err="1" smtClean="0">
                <a:solidFill>
                  <a:srgbClr val="FA980E"/>
                </a:solidFill>
              </a:rPr>
              <a:t>microbiomes</a:t>
            </a:r>
            <a:r>
              <a:rPr lang="en-US" dirty="0">
                <a:solidFill>
                  <a:srgbClr val="FA980E"/>
                </a:solidFill>
              </a:rPr>
              <a:t>:</a:t>
            </a:r>
            <a:r>
              <a:rPr lang="en-US" dirty="0" smtClean="0">
                <a:solidFill>
                  <a:srgbClr val="FA980E"/>
                </a:solidFill>
              </a:rPr>
              <a:t> </a:t>
            </a:r>
          </a:p>
          <a:p>
            <a:r>
              <a:rPr lang="en-US" dirty="0" smtClean="0"/>
              <a:t>β Diversity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0" y="1526394"/>
            <a:ext cx="8947694" cy="3631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s-IS" sz="1600" dirty="0" smtClean="0"/>
          </a:p>
          <a:p>
            <a:endParaRPr lang="en-US" sz="1600" dirty="0" smtClean="0"/>
          </a:p>
          <a:p>
            <a:endParaRPr lang="en-US" sz="1600" dirty="0"/>
          </a:p>
          <a:p>
            <a:r>
              <a:rPr lang="en-US" sz="1600" dirty="0" smtClean="0"/>
              <a:t>         </a:t>
            </a:r>
            <a:endParaRPr lang="en-US" sz="1600" dirty="0"/>
          </a:p>
          <a:p>
            <a:pPr lvl="1"/>
            <a:endParaRPr lang="en-US" sz="1600" dirty="0" smtClean="0"/>
          </a:p>
          <a:p>
            <a:pPr lvl="1"/>
            <a:endParaRPr lang="en-US" sz="1400" dirty="0"/>
          </a:p>
          <a:p>
            <a:r>
              <a:rPr lang="is-IS" sz="1400" dirty="0" smtClean="0"/>
              <a:t>	</a:t>
            </a:r>
          </a:p>
          <a:p>
            <a:pPr marL="342900" indent="-342900">
              <a:buAutoNum type="arabicParenR" startAt="4"/>
            </a:pPr>
            <a:endParaRPr lang="is-IS" sz="1400" dirty="0"/>
          </a:p>
          <a:p>
            <a:endParaRPr lang="is-IS" sz="1400" dirty="0" smtClean="0"/>
          </a:p>
          <a:p>
            <a:endParaRPr lang="is-IS" sz="1400" dirty="0" smtClean="0"/>
          </a:p>
          <a:p>
            <a:pPr marL="342900" indent="-342900">
              <a:buAutoNum type="arabicParenR"/>
            </a:pPr>
            <a:endParaRPr lang="is-IS" sz="1400" dirty="0" smtClean="0"/>
          </a:p>
          <a:p>
            <a:endParaRPr lang="is-IS" sz="1400" dirty="0"/>
          </a:p>
          <a:p>
            <a:endParaRPr lang="is-IS" sz="1400" dirty="0" smtClean="0"/>
          </a:p>
          <a:p>
            <a:endParaRPr lang="is-IS" sz="1400" dirty="0" smtClean="0"/>
          </a:p>
          <a:p>
            <a:endParaRPr lang="is-IS" sz="1200" dirty="0"/>
          </a:p>
          <a:p>
            <a:endParaRPr lang="en-US" sz="1200" dirty="0"/>
          </a:p>
        </p:txBody>
      </p:sp>
      <p:pic>
        <p:nvPicPr>
          <p:cNvPr id="4" name="Picture 3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71376" y="5098786"/>
            <a:ext cx="1454814" cy="1937449"/>
          </a:xfrm>
          <a:prstGeom prst="rect">
            <a:avLst/>
          </a:prstGeom>
        </p:spPr>
      </p:pic>
      <p:pic>
        <p:nvPicPr>
          <p:cNvPr id="5" name="Picture 4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7973052" y="4967017"/>
            <a:ext cx="1170948" cy="206921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246038" y="1526394"/>
            <a:ext cx="5103155" cy="5355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Jaccard</a:t>
            </a:r>
            <a:r>
              <a:rPr lang="en-US" b="1" dirty="0" smtClean="0"/>
              <a:t> distance(s1,s2): </a:t>
            </a:r>
            <a:r>
              <a:rPr lang="en-US" dirty="0" smtClean="0"/>
              <a:t>compares shared vs. unique</a:t>
            </a:r>
          </a:p>
          <a:p>
            <a:r>
              <a:rPr lang="en-US" dirty="0" smtClean="0"/>
              <a:t>OTUs.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More formally: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smtClean="0">
                <a:solidFill>
                  <a:srgbClr val="FA980E"/>
                </a:solidFill>
              </a:rPr>
              <a:t>intersection</a:t>
            </a:r>
            <a:r>
              <a:rPr lang="en-US" dirty="0" smtClean="0"/>
              <a:t> of S1 and S2 has </a:t>
            </a:r>
          </a:p>
          <a:p>
            <a:r>
              <a:rPr lang="en-US" dirty="0" smtClean="0"/>
              <a:t>3 OTUs (OTU1,OTU2,OTU3)</a:t>
            </a:r>
          </a:p>
          <a:p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smtClean="0">
                <a:solidFill>
                  <a:srgbClr val="3366FF"/>
                </a:solidFill>
              </a:rPr>
              <a:t>union</a:t>
            </a:r>
            <a:r>
              <a:rPr lang="en-US" dirty="0" smtClean="0"/>
              <a:t> of S1 and S2 has 4 OTUs (OTU1,OTU2,</a:t>
            </a:r>
          </a:p>
          <a:p>
            <a:r>
              <a:rPr lang="en-US" dirty="0" smtClean="0"/>
              <a:t>OTU3,OTU4)</a:t>
            </a:r>
          </a:p>
          <a:p>
            <a:endParaRPr lang="en-US" dirty="0"/>
          </a:p>
          <a:p>
            <a:r>
              <a:rPr lang="en-US" dirty="0" smtClean="0"/>
              <a:t>So we have a </a:t>
            </a:r>
            <a:r>
              <a:rPr lang="en-US" dirty="0" err="1" smtClean="0"/>
              <a:t>Jaccard</a:t>
            </a:r>
            <a:r>
              <a:rPr lang="en-US" dirty="0" smtClean="0"/>
              <a:t> distance of  (</a:t>
            </a:r>
            <a:r>
              <a:rPr lang="en-US" dirty="0" smtClean="0">
                <a:solidFill>
                  <a:srgbClr val="3366FF"/>
                </a:solidFill>
              </a:rPr>
              <a:t>4</a:t>
            </a:r>
            <a:r>
              <a:rPr lang="en-US" dirty="0" smtClean="0"/>
              <a:t>-</a:t>
            </a:r>
            <a:r>
              <a:rPr lang="en-US" dirty="0" smtClean="0">
                <a:solidFill>
                  <a:srgbClr val="FA980E"/>
                </a:solidFill>
              </a:rPr>
              <a:t>3</a:t>
            </a:r>
            <a:r>
              <a:rPr lang="en-US" dirty="0" smtClean="0"/>
              <a:t>)/</a:t>
            </a:r>
            <a:r>
              <a:rPr lang="en-US" dirty="0" smtClean="0">
                <a:solidFill>
                  <a:srgbClr val="3366FF"/>
                </a:solidFill>
              </a:rPr>
              <a:t>4</a:t>
            </a:r>
            <a:r>
              <a:rPr lang="en-US" dirty="0" smtClean="0"/>
              <a:t> =</a:t>
            </a:r>
          </a:p>
          <a:p>
            <a:r>
              <a:rPr lang="en-US" dirty="0" smtClean="0"/>
              <a:t>¼ =  0.25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9238" y="3811221"/>
            <a:ext cx="4699000" cy="660400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2246038" y="2172930"/>
            <a:ext cx="3826926" cy="1282700"/>
            <a:chOff x="0" y="2446204"/>
            <a:chExt cx="3826926" cy="1282700"/>
          </a:xfrm>
        </p:grpSpPr>
        <p:pic>
          <p:nvPicPr>
            <p:cNvPr id="3" name="Picture 2" descr="Screen Shot 2017-01-11 at 4.54.56 PM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446204"/>
              <a:ext cx="2552700" cy="128270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861868" y="2683426"/>
              <a:ext cx="1690832" cy="771134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861868" y="2683425"/>
              <a:ext cx="1690832" cy="545251"/>
            </a:xfrm>
            <a:prstGeom prst="rect">
              <a:avLst/>
            </a:prstGeom>
            <a:solidFill>
              <a:srgbClr val="FA980E">
                <a:alpha val="50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ight Bracket 6"/>
            <p:cNvSpPr/>
            <p:nvPr/>
          </p:nvSpPr>
          <p:spPr>
            <a:xfrm>
              <a:off x="2687549" y="2683425"/>
              <a:ext cx="82670" cy="771135"/>
            </a:xfrm>
            <a:prstGeom prst="rightBracket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879449" y="3096567"/>
              <a:ext cx="7500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Union</a:t>
              </a:r>
              <a:endParaRPr lang="en-US" dirty="0"/>
            </a:p>
          </p:txBody>
        </p:sp>
        <p:sp>
          <p:nvSpPr>
            <p:cNvPr id="15" name="Right Bracket 14"/>
            <p:cNvSpPr/>
            <p:nvPr/>
          </p:nvSpPr>
          <p:spPr>
            <a:xfrm>
              <a:off x="2839949" y="2703716"/>
              <a:ext cx="82670" cy="524960"/>
            </a:xfrm>
            <a:prstGeom prst="rightBracket">
              <a:avLst/>
            </a:prstGeom>
            <a:ln>
              <a:solidFill>
                <a:srgbClr val="FA980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967909" y="2582345"/>
              <a:ext cx="85901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A980E"/>
                  </a:solidFill>
                </a:rPr>
                <a:t>Inter-</a:t>
              </a:r>
            </a:p>
            <a:p>
              <a:r>
                <a:rPr lang="en-US" dirty="0" smtClean="0">
                  <a:solidFill>
                    <a:srgbClr val="FA980E"/>
                  </a:solidFill>
                </a:rPr>
                <a:t>section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43639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0" y="-96927"/>
            <a:ext cx="9144000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A980E"/>
                </a:solidFill>
              </a:rPr>
              <a:t>Measuring </a:t>
            </a:r>
            <a:r>
              <a:rPr lang="en-US" dirty="0" err="1" smtClean="0">
                <a:solidFill>
                  <a:srgbClr val="FA980E"/>
                </a:solidFill>
              </a:rPr>
              <a:t>microbiomes</a:t>
            </a:r>
            <a:r>
              <a:rPr lang="en-US" dirty="0">
                <a:solidFill>
                  <a:srgbClr val="FA980E"/>
                </a:solidFill>
              </a:rPr>
              <a:t>:</a:t>
            </a:r>
            <a:r>
              <a:rPr lang="en-US" dirty="0" smtClean="0">
                <a:solidFill>
                  <a:srgbClr val="FA980E"/>
                </a:solidFill>
              </a:rPr>
              <a:t> </a:t>
            </a:r>
          </a:p>
          <a:p>
            <a:r>
              <a:rPr lang="en-US" dirty="0" smtClean="0"/>
              <a:t>Triangle inequality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526394"/>
            <a:ext cx="8947694" cy="3631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s-IS" sz="1600" dirty="0" smtClean="0"/>
          </a:p>
          <a:p>
            <a:endParaRPr lang="en-US" sz="1600" dirty="0" smtClean="0"/>
          </a:p>
          <a:p>
            <a:endParaRPr lang="en-US" sz="1600" dirty="0"/>
          </a:p>
          <a:p>
            <a:r>
              <a:rPr lang="en-US" sz="1600" dirty="0" smtClean="0"/>
              <a:t>         </a:t>
            </a:r>
            <a:endParaRPr lang="en-US" sz="1600" dirty="0"/>
          </a:p>
          <a:p>
            <a:pPr lvl="1"/>
            <a:endParaRPr lang="en-US" sz="1600" dirty="0" smtClean="0"/>
          </a:p>
          <a:p>
            <a:pPr lvl="1"/>
            <a:endParaRPr lang="en-US" sz="1400" dirty="0"/>
          </a:p>
          <a:p>
            <a:r>
              <a:rPr lang="is-IS" sz="1400" dirty="0" smtClean="0"/>
              <a:t>	</a:t>
            </a:r>
          </a:p>
          <a:p>
            <a:pPr marL="342900" indent="-342900">
              <a:buAutoNum type="arabicParenR" startAt="4"/>
            </a:pPr>
            <a:endParaRPr lang="is-IS" sz="1400" dirty="0"/>
          </a:p>
          <a:p>
            <a:endParaRPr lang="is-IS" sz="1400" dirty="0" smtClean="0"/>
          </a:p>
          <a:p>
            <a:endParaRPr lang="is-IS" sz="1400" dirty="0" smtClean="0"/>
          </a:p>
          <a:p>
            <a:pPr marL="342900" indent="-342900">
              <a:buAutoNum type="arabicParenR"/>
            </a:pPr>
            <a:endParaRPr lang="is-IS" sz="1400" dirty="0" smtClean="0"/>
          </a:p>
          <a:p>
            <a:endParaRPr lang="is-IS" sz="1400" dirty="0"/>
          </a:p>
          <a:p>
            <a:endParaRPr lang="is-IS" sz="1400" dirty="0" smtClean="0"/>
          </a:p>
          <a:p>
            <a:endParaRPr lang="is-IS" sz="1400" dirty="0" smtClean="0"/>
          </a:p>
          <a:p>
            <a:endParaRPr lang="is-IS" sz="1200" dirty="0"/>
          </a:p>
          <a:p>
            <a:endParaRPr lang="en-US" sz="1200" dirty="0"/>
          </a:p>
        </p:txBody>
      </p:sp>
      <p:pic>
        <p:nvPicPr>
          <p:cNvPr id="4" name="Picture 3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71376" y="5098786"/>
            <a:ext cx="1454814" cy="1937449"/>
          </a:xfrm>
          <a:prstGeom prst="rect">
            <a:avLst/>
          </a:prstGeom>
        </p:spPr>
      </p:pic>
      <p:pic>
        <p:nvPicPr>
          <p:cNvPr id="5" name="Picture 4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7973052" y="4967017"/>
            <a:ext cx="1170948" cy="206921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1411" y="4536653"/>
            <a:ext cx="2895600" cy="2921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t="-5" b="55038"/>
          <a:stretch/>
        </p:blipFill>
        <p:spPr>
          <a:xfrm>
            <a:off x="430908" y="2296471"/>
            <a:ext cx="3789769" cy="16459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170875" y="1526394"/>
            <a:ext cx="40627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 a measure of community dissimilarity</a:t>
            </a:r>
          </a:p>
          <a:p>
            <a:r>
              <a:rPr lang="en-US" dirty="0" smtClean="0"/>
              <a:t> to be a </a:t>
            </a:r>
            <a:r>
              <a:rPr lang="en-US" i="1" dirty="0" smtClean="0"/>
              <a:t>distance</a:t>
            </a:r>
            <a:r>
              <a:rPr lang="en-US" dirty="0" smtClean="0"/>
              <a:t>, it must fulfill the </a:t>
            </a:r>
          </a:p>
          <a:p>
            <a:r>
              <a:rPr lang="en-US" dirty="0" smtClean="0"/>
              <a:t>triangle inequality: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1411" y="2502549"/>
            <a:ext cx="1041400" cy="2540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301411" y="3438077"/>
            <a:ext cx="35214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Phrased in terms of some proposed</a:t>
            </a:r>
          </a:p>
          <a:p>
            <a:r>
              <a:rPr lang="en-US" dirty="0"/>
              <a:t>d</a:t>
            </a:r>
            <a:r>
              <a:rPr lang="en-US" dirty="0" smtClean="0"/>
              <a:t>istance </a:t>
            </a:r>
            <a:r>
              <a:rPr lang="en-US" i="1" dirty="0" smtClean="0"/>
              <a:t>d</a:t>
            </a:r>
            <a:r>
              <a:rPr lang="en-US" dirty="0" smtClean="0"/>
              <a:t>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11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0" y="-96927"/>
            <a:ext cx="9144000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Bray-Curtis Dissimilarity</a:t>
            </a:r>
            <a:endParaRPr lang="en-US" sz="3600" dirty="0"/>
          </a:p>
        </p:txBody>
      </p:sp>
      <p:sp>
        <p:nvSpPr>
          <p:cNvPr id="14" name="TextBox 13"/>
          <p:cNvSpPr txBox="1"/>
          <p:nvPr/>
        </p:nvSpPr>
        <p:spPr>
          <a:xfrm>
            <a:off x="0" y="1526394"/>
            <a:ext cx="8947694" cy="3631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s-IS" sz="1600" dirty="0" smtClean="0"/>
          </a:p>
          <a:p>
            <a:endParaRPr lang="en-US" sz="1600" dirty="0" smtClean="0"/>
          </a:p>
          <a:p>
            <a:endParaRPr lang="en-US" sz="1600" dirty="0"/>
          </a:p>
          <a:p>
            <a:r>
              <a:rPr lang="en-US" sz="1600" dirty="0" smtClean="0"/>
              <a:t>         </a:t>
            </a:r>
            <a:endParaRPr lang="en-US" sz="1600" dirty="0"/>
          </a:p>
          <a:p>
            <a:pPr lvl="1"/>
            <a:endParaRPr lang="en-US" sz="1600" dirty="0" smtClean="0"/>
          </a:p>
          <a:p>
            <a:pPr lvl="1"/>
            <a:endParaRPr lang="en-US" sz="1400" dirty="0"/>
          </a:p>
          <a:p>
            <a:r>
              <a:rPr lang="is-IS" sz="1400" dirty="0" smtClean="0"/>
              <a:t>	</a:t>
            </a:r>
          </a:p>
          <a:p>
            <a:pPr marL="342900" indent="-342900">
              <a:buAutoNum type="arabicParenR" startAt="4"/>
            </a:pPr>
            <a:endParaRPr lang="is-IS" sz="1400" dirty="0"/>
          </a:p>
          <a:p>
            <a:endParaRPr lang="is-IS" sz="1400" dirty="0" smtClean="0"/>
          </a:p>
          <a:p>
            <a:endParaRPr lang="is-IS" sz="1400" dirty="0" smtClean="0"/>
          </a:p>
          <a:p>
            <a:pPr marL="342900" indent="-342900">
              <a:buAutoNum type="arabicParenR"/>
            </a:pPr>
            <a:endParaRPr lang="is-IS" sz="1400" dirty="0" smtClean="0"/>
          </a:p>
          <a:p>
            <a:endParaRPr lang="is-IS" sz="1400" dirty="0"/>
          </a:p>
          <a:p>
            <a:endParaRPr lang="is-IS" sz="1400" dirty="0" smtClean="0"/>
          </a:p>
          <a:p>
            <a:endParaRPr lang="is-IS" sz="1400" dirty="0" smtClean="0"/>
          </a:p>
          <a:p>
            <a:endParaRPr lang="is-IS" sz="1200" dirty="0"/>
          </a:p>
          <a:p>
            <a:endParaRPr lang="en-US" sz="1200" dirty="0"/>
          </a:p>
        </p:txBody>
      </p:sp>
      <p:pic>
        <p:nvPicPr>
          <p:cNvPr id="4" name="Picture 3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71376" y="5098786"/>
            <a:ext cx="1454814" cy="1937449"/>
          </a:xfrm>
          <a:prstGeom prst="rect">
            <a:avLst/>
          </a:prstGeom>
        </p:spPr>
      </p:pic>
      <p:pic>
        <p:nvPicPr>
          <p:cNvPr id="5" name="Picture 4" descr="Cover_Slide-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7973052" y="4967017"/>
            <a:ext cx="1170948" cy="206921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09017" y="1639797"/>
            <a:ext cx="319957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Bray-Curtis dissimilarity (s1,s2): 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pic>
        <p:nvPicPr>
          <p:cNvPr id="3" name="Picture 2" descr="Screen Shot 2017-01-11 at 4.54.5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39" y="2037956"/>
            <a:ext cx="2552700" cy="1282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0107" y="2944279"/>
            <a:ext cx="2070100" cy="6604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680627" y="2174838"/>
            <a:ext cx="14058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Sum of lesser </a:t>
            </a:r>
          </a:p>
          <a:p>
            <a:r>
              <a:rPr lang="en-US" sz="1100" dirty="0"/>
              <a:t>v</a:t>
            </a:r>
            <a:r>
              <a:rPr lang="en-US" sz="1100" dirty="0" smtClean="0"/>
              <a:t>alue of each </a:t>
            </a:r>
          </a:p>
          <a:p>
            <a:r>
              <a:rPr lang="en-US" sz="1100" dirty="0"/>
              <a:t>p</a:t>
            </a:r>
            <a:r>
              <a:rPr lang="en-US" sz="1100" dirty="0" smtClean="0"/>
              <a:t>air of species </a:t>
            </a:r>
          </a:p>
          <a:p>
            <a:r>
              <a:rPr lang="en-US" sz="1100" dirty="0"/>
              <a:t>s</a:t>
            </a:r>
            <a:r>
              <a:rPr lang="en-US" sz="1100" dirty="0" smtClean="0"/>
              <a:t>hared between sites</a:t>
            </a:r>
            <a:endParaRPr lang="en-US" sz="1100" dirty="0"/>
          </a:p>
        </p:txBody>
      </p:sp>
      <p:sp>
        <p:nvSpPr>
          <p:cNvPr id="18" name="TextBox 17"/>
          <p:cNvSpPr txBox="1"/>
          <p:nvPr/>
        </p:nvSpPr>
        <p:spPr>
          <a:xfrm>
            <a:off x="6207776" y="3622021"/>
            <a:ext cx="115778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Total OTUs</a:t>
            </a:r>
          </a:p>
          <a:p>
            <a:r>
              <a:rPr lang="en-US" sz="1100" dirty="0" smtClean="0"/>
              <a:t>Counted at site </a:t>
            </a:r>
            <a:r>
              <a:rPr lang="en-US" sz="1100" dirty="0" err="1" smtClean="0"/>
              <a:t>i</a:t>
            </a:r>
            <a:endParaRPr lang="en-US" sz="1100" dirty="0"/>
          </a:p>
        </p:txBody>
      </p:sp>
      <p:sp>
        <p:nvSpPr>
          <p:cNvPr id="20" name="TextBox 19"/>
          <p:cNvSpPr txBox="1"/>
          <p:nvPr/>
        </p:nvSpPr>
        <p:spPr>
          <a:xfrm>
            <a:off x="7475688" y="3622021"/>
            <a:ext cx="115778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Total OTUs</a:t>
            </a:r>
          </a:p>
          <a:p>
            <a:r>
              <a:rPr lang="en-US" sz="1100" dirty="0" smtClean="0"/>
              <a:t>Counted at site </a:t>
            </a:r>
            <a:r>
              <a:rPr lang="en-US" sz="1100" dirty="0"/>
              <a:t>j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383438" y="3494512"/>
            <a:ext cx="6971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-25000" dirty="0" smtClean="0"/>
              <a:t>i </a:t>
            </a:r>
            <a:r>
              <a:rPr lang="en-US" dirty="0" smtClean="0"/>
              <a:t> = 7</a:t>
            </a:r>
          </a:p>
          <a:p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2409622" y="3497457"/>
            <a:ext cx="6986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</a:t>
            </a:r>
            <a:r>
              <a:rPr lang="en-US" baseline="-25000" dirty="0" err="1"/>
              <a:t>j</a:t>
            </a:r>
            <a:r>
              <a:rPr lang="en-US" baseline="-25000" dirty="0" smtClean="0"/>
              <a:t> </a:t>
            </a:r>
            <a:r>
              <a:rPr lang="en-US" dirty="0" smtClean="0"/>
              <a:t> = 8</a:t>
            </a:r>
          </a:p>
          <a:p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838397" y="4143788"/>
            <a:ext cx="536937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Let’s call S1  </a:t>
            </a:r>
            <a:r>
              <a:rPr lang="en-US" i="1" dirty="0" err="1" smtClean="0"/>
              <a:t>i</a:t>
            </a:r>
            <a:r>
              <a:rPr lang="en-US" i="1" dirty="0" smtClean="0"/>
              <a:t>  </a:t>
            </a:r>
            <a:r>
              <a:rPr lang="en-US" dirty="0" smtClean="0"/>
              <a:t>and S2 </a:t>
            </a:r>
            <a:r>
              <a:rPr lang="en-US" i="1" dirty="0" smtClean="0"/>
              <a:t>j</a:t>
            </a:r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C</a:t>
            </a:r>
            <a:r>
              <a:rPr lang="en-US" baseline="-25000" dirty="0" err="1" smtClean="0"/>
              <a:t>ij</a:t>
            </a:r>
            <a:r>
              <a:rPr lang="en-US" dirty="0" smtClean="0"/>
              <a:t> </a:t>
            </a:r>
            <a:r>
              <a:rPr lang="en-US" baseline="-25000" dirty="0" smtClean="0"/>
              <a:t> </a:t>
            </a:r>
            <a:r>
              <a:rPr lang="en-US" dirty="0" smtClean="0"/>
              <a:t>= min(3,</a:t>
            </a:r>
            <a:r>
              <a:rPr lang="en-US" b="1" dirty="0" smtClean="0"/>
              <a:t>2</a:t>
            </a:r>
            <a:r>
              <a:rPr lang="en-US" dirty="0" smtClean="0"/>
              <a:t>) + min(</a:t>
            </a:r>
            <a:r>
              <a:rPr lang="en-US" b="1" dirty="0" smtClean="0"/>
              <a:t>2</a:t>
            </a:r>
            <a:r>
              <a:rPr lang="en-US" dirty="0" smtClean="0"/>
              <a:t>,3) + min(2,</a:t>
            </a:r>
            <a:r>
              <a:rPr lang="en-US" b="1" dirty="0" smtClean="0"/>
              <a:t>2</a:t>
            </a:r>
            <a:r>
              <a:rPr lang="en-US" dirty="0" smtClean="0"/>
              <a:t>)  = 2 + 2 + 2 = 6</a:t>
            </a:r>
          </a:p>
          <a:p>
            <a:endParaRPr lang="en-US" dirty="0"/>
          </a:p>
          <a:p>
            <a:r>
              <a:rPr lang="en-US" dirty="0" smtClean="0"/>
              <a:t>So 2C</a:t>
            </a:r>
            <a:r>
              <a:rPr lang="en-US" baseline="-25000" dirty="0" smtClean="0"/>
              <a:t>ij </a:t>
            </a:r>
            <a:r>
              <a:rPr lang="en-US" dirty="0" smtClean="0"/>
              <a:t>= 12</a:t>
            </a:r>
          </a:p>
          <a:p>
            <a:endParaRPr lang="en-US" dirty="0" smtClean="0"/>
          </a:p>
          <a:p>
            <a:r>
              <a:rPr lang="en-US" dirty="0" smtClean="0"/>
              <a:t>and the Bray-Curtis divergence </a:t>
            </a:r>
            <a:r>
              <a:rPr lang="en-US" dirty="0" err="1" smtClean="0"/>
              <a:t>Bc</a:t>
            </a:r>
            <a:r>
              <a:rPr lang="en-US" baseline="-25000" dirty="0" err="1" smtClean="0"/>
              <a:t>ij</a:t>
            </a:r>
            <a:r>
              <a:rPr lang="en-US" dirty="0" smtClean="0"/>
              <a:t> = 12/15 = 4/5 = 0.80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78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176" y="274638"/>
            <a:ext cx="2971623" cy="114300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Unweighted</a:t>
            </a:r>
            <a:r>
              <a:rPr lang="en-US" dirty="0" smtClean="0"/>
              <a:t> </a:t>
            </a:r>
            <a:r>
              <a:rPr lang="en-US" dirty="0" err="1" smtClean="0"/>
              <a:t>UniFrac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1600" dirty="0" smtClean="0"/>
              <a:t>(Qualitative, Phylogenetic)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62598" b="-62598"/>
          <a:stretch/>
        </p:blipFill>
        <p:spPr>
          <a:xfrm>
            <a:off x="221391" y="1980651"/>
            <a:ext cx="7684279" cy="991936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342707" y="6581001"/>
            <a:ext cx="28012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 smtClean="0">
                <a:solidFill>
                  <a:srgbClr val="FA980E"/>
                </a:solidFill>
              </a:rPr>
              <a:t>Source:  </a:t>
            </a:r>
            <a:r>
              <a:rPr lang="en-US" sz="1200" b="1" dirty="0" err="1" smtClean="0"/>
              <a:t>Lozupone</a:t>
            </a:r>
            <a:r>
              <a:rPr lang="en-US" sz="1200" b="1" dirty="0" smtClean="0"/>
              <a:t> and </a:t>
            </a:r>
            <a:r>
              <a:rPr lang="en-US" sz="1200" b="1" dirty="0" err="1" smtClean="0"/>
              <a:t>Knight,AEM</a:t>
            </a:r>
            <a:r>
              <a:rPr lang="en-US" sz="1200" b="1" dirty="0" smtClean="0"/>
              <a:t>, 2005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385410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176" y="274638"/>
            <a:ext cx="2971623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W</a:t>
            </a:r>
            <a:r>
              <a:rPr lang="en-US" dirty="0" smtClean="0"/>
              <a:t>eighted </a:t>
            </a:r>
            <a:r>
              <a:rPr lang="en-US" dirty="0" err="1" smtClean="0"/>
              <a:t>UniFrac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1600" dirty="0" smtClean="0"/>
              <a:t>(Quantitative, Phylogenetic)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342707" y="6581001"/>
            <a:ext cx="28012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 smtClean="0">
                <a:solidFill>
                  <a:srgbClr val="FA980E"/>
                </a:solidFill>
              </a:rPr>
              <a:t>Source:  </a:t>
            </a:r>
            <a:r>
              <a:rPr lang="en-US" sz="1200" b="1" dirty="0" err="1" smtClean="0"/>
              <a:t>Lozupone</a:t>
            </a:r>
            <a:r>
              <a:rPr lang="en-US" sz="1200" b="1" dirty="0" smtClean="0"/>
              <a:t> and </a:t>
            </a:r>
            <a:r>
              <a:rPr lang="en-US" sz="1200" b="1" dirty="0" err="1" smtClean="0"/>
              <a:t>Knight,AEM</a:t>
            </a:r>
            <a:r>
              <a:rPr lang="en-US" sz="1200" b="1" dirty="0" smtClean="0"/>
              <a:t>, 2005</a:t>
            </a:r>
            <a:endParaRPr lang="en-US" sz="1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18" y="1257300"/>
            <a:ext cx="3543300" cy="4330700"/>
          </a:xfrm>
          <a:prstGeom prst="rect">
            <a:avLst/>
          </a:prstGeom>
        </p:spPr>
      </p:pic>
      <p:sp>
        <p:nvSpPr>
          <p:cNvPr id="6" name="Right Bracket 5"/>
          <p:cNvSpPr/>
          <p:nvPr/>
        </p:nvSpPr>
        <p:spPr>
          <a:xfrm>
            <a:off x="4101546" y="1257300"/>
            <a:ext cx="652518" cy="2191361"/>
          </a:xfrm>
          <a:prstGeom prst="rightBracket">
            <a:avLst/>
          </a:prstGeom>
          <a:ln>
            <a:solidFill>
              <a:srgbClr val="FA980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A980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0324" y="2318525"/>
            <a:ext cx="26248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A980E"/>
                </a:solidFill>
              </a:rPr>
              <a:t>Bacteria in this group are </a:t>
            </a:r>
            <a:endParaRPr lang="en-US" dirty="0">
              <a:solidFill>
                <a:srgbClr val="FA980E"/>
              </a:solidFill>
            </a:endParaRPr>
          </a:p>
          <a:p>
            <a:r>
              <a:rPr lang="en-US" dirty="0">
                <a:solidFill>
                  <a:srgbClr val="FA980E"/>
                </a:solidFill>
              </a:rPr>
              <a:t>m</a:t>
            </a:r>
            <a:r>
              <a:rPr lang="en-US" dirty="0" smtClean="0">
                <a:solidFill>
                  <a:srgbClr val="FA980E"/>
                </a:solidFill>
              </a:rPr>
              <a:t>ostly represented in the</a:t>
            </a:r>
          </a:p>
          <a:p>
            <a:r>
              <a:rPr lang="en-US" dirty="0">
                <a:solidFill>
                  <a:srgbClr val="FA980E"/>
                </a:solidFill>
              </a:rPr>
              <a:t>s</a:t>
            </a:r>
            <a:r>
              <a:rPr lang="en-US" dirty="0" smtClean="0">
                <a:solidFill>
                  <a:srgbClr val="FA980E"/>
                </a:solidFill>
              </a:rPr>
              <a:t>quare environment</a:t>
            </a:r>
          </a:p>
        </p:txBody>
      </p:sp>
      <p:sp>
        <p:nvSpPr>
          <p:cNvPr id="8" name="Right Bracket 7"/>
          <p:cNvSpPr/>
          <p:nvPr/>
        </p:nvSpPr>
        <p:spPr>
          <a:xfrm>
            <a:off x="4101546" y="3448661"/>
            <a:ext cx="652518" cy="1992301"/>
          </a:xfrm>
          <a:prstGeom prst="rightBracket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080324" y="3985540"/>
            <a:ext cx="26248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Bacteria in this group are 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m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ostly represented in the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c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ircle environment</a:t>
            </a:r>
          </a:p>
        </p:txBody>
      </p:sp>
    </p:spTree>
    <p:extLst>
      <p:ext uri="{BB962C8B-B14F-4D97-AF65-F5344CB8AC3E}">
        <p14:creationId xmlns:p14="http://schemas.microsoft.com/office/powerpoint/2010/main" val="1572387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40559</TotalTime>
  <Words>943</Words>
  <Application>Microsoft Macintosh PowerPoint</Application>
  <PresentationFormat>On-screen Show (4:3)</PresentationFormat>
  <Paragraphs>357</Paragraphs>
  <Slides>43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ArialMT</vt:lpstr>
      <vt:lpstr>Calibri</vt:lpstr>
      <vt:lpstr>Myriad Pro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Unweighted UniFrac (Qualitative, Phylogenetic)</vt:lpstr>
      <vt:lpstr>Weighted UniFrac (Quantitative, Phylogenetic)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Observed species – simply the number of species observed  Chao1- number of species observed, attempting to correct for sampling effort   </vt:lpstr>
      <vt:lpstr>PowerPoint Presentation</vt:lpstr>
      <vt:lpstr>PowerPoint Presentation</vt:lpstr>
      <vt:lpstr>   Faith’s Phylogenetic Diversity (PD) –  portion of reference evolutionary tree represented</vt:lpstr>
      <vt:lpstr>   Faith’s Phylogenetic Diversity (PD) –  portion of reference evolutionary tree represented</vt:lpstr>
      <vt:lpstr> Observed species – simply the number of species observed  Chao1- number of species observed, attempting to correct for sampling effort  Faith’s Phylogenetic Diversity (PD) –  portion of reference evolutionary tree represented (weights unrelated species more heavily than close relatives)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Microbial communities  typically have relatively  few abundant OTUs, and many rare OTUs  </vt:lpstr>
      <vt:lpstr>Microbial communities  typically have relatively  few abundant OTUs, and many rare OTUs  (i.e. they are not  perfectly even, and  counts are far from  uniformly distributed across species)  </vt:lpstr>
      <vt:lpstr>Microbial communities  typically have relatively  few abundant OTUs, and many rare OTUs  (i.e. they are not  perfectly even, and  counts are far from  uniformly distributed across species)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Oregon State University</Company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Demo: Perspectives on Microbial Communities in Health and Disease </dc:title>
  <dc:creator>Jesse Zaneveld</dc:creator>
  <cp:lastModifiedBy>Jesse Zaneveld</cp:lastModifiedBy>
  <cp:revision>212</cp:revision>
  <dcterms:created xsi:type="dcterms:W3CDTF">2016-02-05T21:04:08Z</dcterms:created>
  <dcterms:modified xsi:type="dcterms:W3CDTF">2018-01-18T18:59:35Z</dcterms:modified>
</cp:coreProperties>
</file>